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Norwester" charset="1" panose="00000506000000000000"/>
      <p:regular r:id="rId25"/>
    </p:embeddedFont>
    <p:embeddedFont>
      <p:font typeface="Inter Bold" charset="1" panose="020B0802030000000004"/>
      <p:regular r:id="rId26"/>
    </p:embeddedFont>
    <p:embeddedFont>
      <p:font typeface="Inter" charset="1" panose="020B0502030000000004"/>
      <p:regular r:id="rId27"/>
    </p:embeddedFont>
    <p:embeddedFont>
      <p:font typeface="Open Sans Bold" charset="1" panose="020B0806030504020204"/>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 Id="rId8" Target="../media/image9.png" Type="http://schemas.openxmlformats.org/officeDocument/2006/relationships/image"/><Relationship Id="rId9"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3421963" y="2963234"/>
            <a:ext cx="11473511" cy="3529358"/>
            <a:chOff x="0" y="0"/>
            <a:chExt cx="3021830" cy="929543"/>
          </a:xfrm>
        </p:grpSpPr>
        <p:sp>
          <p:nvSpPr>
            <p:cNvPr name="Freeform 4" id="4"/>
            <p:cNvSpPr/>
            <p:nvPr/>
          </p:nvSpPr>
          <p:spPr>
            <a:xfrm flipH="false" flipV="false" rot="0">
              <a:off x="0" y="0"/>
              <a:ext cx="3021830" cy="929543"/>
            </a:xfrm>
            <a:custGeom>
              <a:avLst/>
              <a:gdLst/>
              <a:ahLst/>
              <a:cxnLst/>
              <a:rect r="r" b="b" t="t" l="l"/>
              <a:pathLst>
                <a:path h="929543" w="3021830">
                  <a:moveTo>
                    <a:pt x="24966" y="0"/>
                  </a:moveTo>
                  <a:lnTo>
                    <a:pt x="2996864" y="0"/>
                  </a:lnTo>
                  <a:cubicBezTo>
                    <a:pt x="3003485" y="0"/>
                    <a:pt x="3009835" y="2630"/>
                    <a:pt x="3014518" y="7312"/>
                  </a:cubicBezTo>
                  <a:cubicBezTo>
                    <a:pt x="3019200" y="11995"/>
                    <a:pt x="3021830" y="18345"/>
                    <a:pt x="3021830" y="24966"/>
                  </a:cubicBezTo>
                  <a:lnTo>
                    <a:pt x="3021830" y="904576"/>
                  </a:lnTo>
                  <a:cubicBezTo>
                    <a:pt x="3021830" y="911198"/>
                    <a:pt x="3019200" y="917548"/>
                    <a:pt x="3014518" y="922230"/>
                  </a:cubicBezTo>
                  <a:cubicBezTo>
                    <a:pt x="3009835" y="926912"/>
                    <a:pt x="3003485" y="929543"/>
                    <a:pt x="2996864" y="929543"/>
                  </a:cubicBezTo>
                  <a:lnTo>
                    <a:pt x="24966" y="929543"/>
                  </a:lnTo>
                  <a:cubicBezTo>
                    <a:pt x="18345" y="929543"/>
                    <a:pt x="11995" y="926912"/>
                    <a:pt x="7312" y="922230"/>
                  </a:cubicBezTo>
                  <a:cubicBezTo>
                    <a:pt x="2630" y="917548"/>
                    <a:pt x="0" y="911198"/>
                    <a:pt x="0" y="904576"/>
                  </a:cubicBezTo>
                  <a:lnTo>
                    <a:pt x="0" y="24966"/>
                  </a:lnTo>
                  <a:cubicBezTo>
                    <a:pt x="0" y="18345"/>
                    <a:pt x="2630" y="11995"/>
                    <a:pt x="7312" y="7312"/>
                  </a:cubicBezTo>
                  <a:cubicBezTo>
                    <a:pt x="11995" y="2630"/>
                    <a:pt x="18345" y="0"/>
                    <a:pt x="24966" y="0"/>
                  </a:cubicBezTo>
                  <a:close/>
                </a:path>
              </a:pathLst>
            </a:custGeom>
            <a:solidFill>
              <a:srgbClr val="000000">
                <a:alpha val="45882"/>
              </a:srgbClr>
            </a:solidFill>
          </p:spPr>
        </p:sp>
        <p:sp>
          <p:nvSpPr>
            <p:cNvPr name="TextBox 5" id="5"/>
            <p:cNvSpPr txBox="true"/>
            <p:nvPr/>
          </p:nvSpPr>
          <p:spPr>
            <a:xfrm>
              <a:off x="0" y="0"/>
              <a:ext cx="3021830" cy="929543"/>
            </a:xfrm>
            <a:prstGeom prst="rect">
              <a:avLst/>
            </a:prstGeom>
          </p:spPr>
          <p:txBody>
            <a:bodyPr anchor="ctr" rtlCol="false" tIns="50800" lIns="50800" bIns="50800" rIns="50800"/>
            <a:lstStyle/>
            <a:p>
              <a:pPr algn="ctr">
                <a:lnSpc>
                  <a:spcPts val="2639"/>
                </a:lnSpc>
              </a:pPr>
            </a:p>
          </p:txBody>
        </p:sp>
      </p:grpSp>
      <p:sp>
        <p:nvSpPr>
          <p:cNvPr name="TextBox 6" id="6"/>
          <p:cNvSpPr txBox="true"/>
          <p:nvPr/>
        </p:nvSpPr>
        <p:spPr>
          <a:xfrm rot="0">
            <a:off x="4589906" y="3473100"/>
            <a:ext cx="9137626" cy="2916390"/>
          </a:xfrm>
          <a:prstGeom prst="rect">
            <a:avLst/>
          </a:prstGeom>
        </p:spPr>
        <p:txBody>
          <a:bodyPr anchor="t" rtlCol="false" tIns="0" lIns="0" bIns="0" rIns="0">
            <a:spAutoFit/>
          </a:bodyPr>
          <a:lstStyle/>
          <a:p>
            <a:pPr algn="ctr">
              <a:lnSpc>
                <a:spcPts val="3822"/>
              </a:lnSpc>
            </a:pPr>
            <a:r>
              <a:rPr lang="en-US" sz="3675">
                <a:solidFill>
                  <a:srgbClr val="FFFFFF"/>
                </a:solidFill>
                <a:latin typeface="Norwester"/>
                <a:ea typeface="Norwester"/>
                <a:cs typeface="Norwester"/>
                <a:sym typeface="Norwester"/>
              </a:rPr>
              <a:t>PERANCANGAN SISTEM KONTROL MULTI-SENSOR PADA TANGKI CAIRAN INDUSTRI</a:t>
            </a:r>
          </a:p>
          <a:p>
            <a:pPr algn="ctr">
              <a:lnSpc>
                <a:spcPts val="3822"/>
              </a:lnSpc>
            </a:pPr>
            <a:r>
              <a:rPr lang="en-US" sz="3675">
                <a:solidFill>
                  <a:srgbClr val="FFFFFF"/>
                </a:solidFill>
                <a:latin typeface="Norwester"/>
                <a:ea typeface="Norwester"/>
                <a:cs typeface="Norwester"/>
                <a:sym typeface="Norwester"/>
              </a:rPr>
              <a:t> MENGGUNAKAN ARDUINO UNO, SENSOR TEMPERATUR, LEVEL, DAN TEKANAN</a:t>
            </a:r>
          </a:p>
          <a:p>
            <a:pPr algn="ctr">
              <a:lnSpc>
                <a:spcPts val="3822"/>
              </a:lnSpc>
            </a:pPr>
            <a:r>
              <a:rPr lang="en-US" sz="3675">
                <a:solidFill>
                  <a:srgbClr val="FFFFFF"/>
                </a:solidFill>
                <a:latin typeface="Norwester"/>
                <a:ea typeface="Norwester"/>
                <a:cs typeface="Norwester"/>
                <a:sym typeface="Norwester"/>
              </a:rPr>
              <a:t> SERTA DIAGRAM P&amp;ID STANDAR ISA</a:t>
            </a:r>
          </a:p>
          <a:p>
            <a:pPr algn="ctr">
              <a:lnSpc>
                <a:spcPts val="3822"/>
              </a:lnSpc>
            </a:pPr>
          </a:p>
        </p:txBody>
      </p:sp>
      <p:grpSp>
        <p:nvGrpSpPr>
          <p:cNvPr name="Group 7" id="7"/>
          <p:cNvGrpSpPr/>
          <p:nvPr/>
        </p:nvGrpSpPr>
        <p:grpSpPr>
          <a:xfrm rot="0">
            <a:off x="4834643" y="6112849"/>
            <a:ext cx="8625789" cy="759486"/>
            <a:chOff x="0" y="0"/>
            <a:chExt cx="2271813" cy="200029"/>
          </a:xfrm>
        </p:grpSpPr>
        <p:sp>
          <p:nvSpPr>
            <p:cNvPr name="Freeform 8" id="8"/>
            <p:cNvSpPr/>
            <p:nvPr/>
          </p:nvSpPr>
          <p:spPr>
            <a:xfrm flipH="false" flipV="false" rot="0">
              <a:off x="0" y="0"/>
              <a:ext cx="2271813" cy="200029"/>
            </a:xfrm>
            <a:custGeom>
              <a:avLst/>
              <a:gdLst/>
              <a:ahLst/>
              <a:cxnLst/>
              <a:rect r="r" b="b" t="t" l="l"/>
              <a:pathLst>
                <a:path h="200029" w="2271813">
                  <a:moveTo>
                    <a:pt x="15258" y="0"/>
                  </a:moveTo>
                  <a:lnTo>
                    <a:pt x="2256555" y="0"/>
                  </a:lnTo>
                  <a:cubicBezTo>
                    <a:pt x="2264982" y="0"/>
                    <a:pt x="2271813" y="6831"/>
                    <a:pt x="2271813" y="15258"/>
                  </a:cubicBezTo>
                  <a:lnTo>
                    <a:pt x="2271813" y="184771"/>
                  </a:lnTo>
                  <a:cubicBezTo>
                    <a:pt x="2271813" y="193198"/>
                    <a:pt x="2264982" y="200029"/>
                    <a:pt x="2256555" y="200029"/>
                  </a:cubicBezTo>
                  <a:lnTo>
                    <a:pt x="15258" y="200029"/>
                  </a:lnTo>
                  <a:cubicBezTo>
                    <a:pt x="6831" y="200029"/>
                    <a:pt x="0" y="193198"/>
                    <a:pt x="0" y="184771"/>
                  </a:cubicBezTo>
                  <a:lnTo>
                    <a:pt x="0" y="15258"/>
                  </a:lnTo>
                  <a:cubicBezTo>
                    <a:pt x="0" y="6831"/>
                    <a:pt x="6831" y="0"/>
                    <a:pt x="15258" y="0"/>
                  </a:cubicBezTo>
                  <a:close/>
                </a:path>
              </a:pathLst>
            </a:custGeom>
            <a:gradFill rotWithShape="true">
              <a:gsLst>
                <a:gs pos="0">
                  <a:srgbClr val="FDB713">
                    <a:alpha val="100000"/>
                  </a:srgbClr>
                </a:gs>
                <a:gs pos="100000">
                  <a:srgbClr val="12568D">
                    <a:alpha val="100000"/>
                  </a:srgbClr>
                </a:gs>
              </a:gsLst>
              <a:lin ang="0"/>
            </a:gradFill>
          </p:spPr>
        </p:sp>
        <p:sp>
          <p:nvSpPr>
            <p:cNvPr name="TextBox 9" id="9"/>
            <p:cNvSpPr txBox="true"/>
            <p:nvPr/>
          </p:nvSpPr>
          <p:spPr>
            <a:xfrm>
              <a:off x="0" y="0"/>
              <a:ext cx="2271813" cy="200029"/>
            </a:xfrm>
            <a:prstGeom prst="rect">
              <a:avLst/>
            </a:prstGeom>
          </p:spPr>
          <p:txBody>
            <a:bodyPr anchor="ctr" rtlCol="false" tIns="50800" lIns="50800" bIns="50800" rIns="50800"/>
            <a:lstStyle/>
            <a:p>
              <a:pPr algn="ctr">
                <a:lnSpc>
                  <a:spcPts val="2639"/>
                </a:lnSpc>
              </a:pPr>
            </a:p>
          </p:txBody>
        </p:sp>
      </p:grpSp>
      <p:grpSp>
        <p:nvGrpSpPr>
          <p:cNvPr name="Group 10" id="10"/>
          <p:cNvGrpSpPr/>
          <p:nvPr/>
        </p:nvGrpSpPr>
        <p:grpSpPr>
          <a:xfrm rot="0">
            <a:off x="17037291" y="9143827"/>
            <a:ext cx="539268" cy="530539"/>
            <a:chOff x="0" y="0"/>
            <a:chExt cx="142029" cy="139730"/>
          </a:xfrm>
        </p:grpSpPr>
        <p:sp>
          <p:nvSpPr>
            <p:cNvPr name="Freeform 11" id="11"/>
            <p:cNvSpPr/>
            <p:nvPr/>
          </p:nvSpPr>
          <p:spPr>
            <a:xfrm flipH="false" flipV="false" rot="0">
              <a:off x="0" y="0"/>
              <a:ext cx="142029" cy="139730"/>
            </a:xfrm>
            <a:custGeom>
              <a:avLst/>
              <a:gdLst/>
              <a:ahLst/>
              <a:cxnLst/>
              <a:rect r="r" b="b" t="t" l="l"/>
              <a:pathLst>
                <a:path h="139730" w="142029">
                  <a:moveTo>
                    <a:pt x="69865" y="0"/>
                  </a:moveTo>
                  <a:lnTo>
                    <a:pt x="72164" y="0"/>
                  </a:lnTo>
                  <a:cubicBezTo>
                    <a:pt x="90694" y="0"/>
                    <a:pt x="108464" y="7361"/>
                    <a:pt x="121566" y="20463"/>
                  </a:cubicBezTo>
                  <a:cubicBezTo>
                    <a:pt x="134669" y="33565"/>
                    <a:pt x="142029" y="51336"/>
                    <a:pt x="142029" y="69865"/>
                  </a:cubicBezTo>
                  <a:lnTo>
                    <a:pt x="142029" y="69865"/>
                  </a:lnTo>
                  <a:cubicBezTo>
                    <a:pt x="142029" y="88395"/>
                    <a:pt x="134669" y="106165"/>
                    <a:pt x="121566" y="119267"/>
                  </a:cubicBezTo>
                  <a:cubicBezTo>
                    <a:pt x="108464" y="132370"/>
                    <a:pt x="90694" y="139730"/>
                    <a:pt x="72164" y="139730"/>
                  </a:cubicBezTo>
                  <a:lnTo>
                    <a:pt x="69865" y="139730"/>
                  </a:lnTo>
                  <a:cubicBezTo>
                    <a:pt x="51336" y="139730"/>
                    <a:pt x="33565" y="132370"/>
                    <a:pt x="20463" y="119267"/>
                  </a:cubicBezTo>
                  <a:cubicBezTo>
                    <a:pt x="7361" y="106165"/>
                    <a:pt x="0" y="88395"/>
                    <a:pt x="0" y="69865"/>
                  </a:cubicBezTo>
                  <a:lnTo>
                    <a:pt x="0" y="69865"/>
                  </a:lnTo>
                  <a:cubicBezTo>
                    <a:pt x="0" y="51336"/>
                    <a:pt x="7361" y="33565"/>
                    <a:pt x="20463" y="20463"/>
                  </a:cubicBezTo>
                  <a:cubicBezTo>
                    <a:pt x="33565" y="7361"/>
                    <a:pt x="51336" y="0"/>
                    <a:pt x="69865" y="0"/>
                  </a:cubicBezTo>
                  <a:close/>
                </a:path>
              </a:pathLst>
            </a:custGeom>
            <a:solidFill>
              <a:srgbClr val="FDB713"/>
            </a:solidFill>
          </p:spPr>
        </p:sp>
        <p:sp>
          <p:nvSpPr>
            <p:cNvPr name="TextBox 12" id="12"/>
            <p:cNvSpPr txBox="true"/>
            <p:nvPr/>
          </p:nvSpPr>
          <p:spPr>
            <a:xfrm>
              <a:off x="0" y="0"/>
              <a:ext cx="142029" cy="139730"/>
            </a:xfrm>
            <a:prstGeom prst="rect">
              <a:avLst/>
            </a:prstGeom>
          </p:spPr>
          <p:txBody>
            <a:bodyPr anchor="ctr" rtlCol="false" tIns="50800" lIns="50800" bIns="50800" rIns="50800"/>
            <a:lstStyle/>
            <a:p>
              <a:pPr algn="ctr">
                <a:lnSpc>
                  <a:spcPts val="2639"/>
                </a:lnSpc>
              </a:pPr>
            </a:p>
          </p:txBody>
        </p:sp>
      </p:grpSp>
      <p:sp>
        <p:nvSpPr>
          <p:cNvPr name="TextBox 13" id="13"/>
          <p:cNvSpPr txBox="true"/>
          <p:nvPr/>
        </p:nvSpPr>
        <p:spPr>
          <a:xfrm rot="0">
            <a:off x="5161262" y="6067762"/>
            <a:ext cx="7972551" cy="1423253"/>
          </a:xfrm>
          <a:prstGeom prst="rect">
            <a:avLst/>
          </a:prstGeom>
        </p:spPr>
        <p:txBody>
          <a:bodyPr anchor="t" rtlCol="false" tIns="0" lIns="0" bIns="0" rIns="0">
            <a:spAutoFit/>
          </a:bodyPr>
          <a:lstStyle/>
          <a:p>
            <a:pPr algn="ctr">
              <a:lnSpc>
                <a:spcPts val="5847"/>
              </a:lnSpc>
            </a:pPr>
            <a:r>
              <a:rPr lang="en-US" b="true" sz="3399" spc="112">
                <a:solidFill>
                  <a:srgbClr val="FFFFFF"/>
                </a:solidFill>
                <a:latin typeface="Inter Bold"/>
                <a:ea typeface="Inter Bold"/>
                <a:cs typeface="Inter Bold"/>
                <a:sym typeface="Inter Bold"/>
              </a:rPr>
              <a:t>ARIS HENDRADIAN UTAMA</a:t>
            </a:r>
          </a:p>
          <a:p>
            <a:pPr algn="ctr">
              <a:lnSpc>
                <a:spcPts val="5847"/>
              </a:lnSpc>
            </a:pPr>
            <a:r>
              <a:rPr lang="en-US" b="true" sz="3399" spc="112">
                <a:solidFill>
                  <a:srgbClr val="FFFFFF"/>
                </a:solidFill>
                <a:latin typeface="Inter Bold"/>
                <a:ea typeface="Inter Bold"/>
                <a:cs typeface="Inter Bold"/>
                <a:sym typeface="Inter Bold"/>
              </a:rPr>
              <a:t>125490009</a:t>
            </a:r>
          </a:p>
        </p:txBody>
      </p:sp>
      <p:sp>
        <p:nvSpPr>
          <p:cNvPr name="TextBox 14" id="14"/>
          <p:cNvSpPr txBox="true"/>
          <p:nvPr/>
        </p:nvSpPr>
        <p:spPr>
          <a:xfrm rot="0">
            <a:off x="794034" y="9220200"/>
            <a:ext cx="2181308" cy="339692"/>
          </a:xfrm>
          <a:prstGeom prst="rect">
            <a:avLst/>
          </a:prstGeom>
        </p:spPr>
        <p:txBody>
          <a:bodyPr anchor="t" rtlCol="false" tIns="0" lIns="0" bIns="0" rIns="0">
            <a:spAutoFit/>
          </a:bodyPr>
          <a:lstStyle/>
          <a:p>
            <a:pPr algn="l">
              <a:lnSpc>
                <a:spcPts val="2799"/>
              </a:lnSpc>
            </a:pPr>
            <a:r>
              <a:rPr lang="en-US" sz="1999">
                <a:solidFill>
                  <a:srgbClr val="FFFFFF"/>
                </a:solidFill>
                <a:latin typeface="Inter"/>
                <a:ea typeface="Inter"/>
                <a:cs typeface="Inter"/>
                <a:sym typeface="Inter"/>
              </a:rPr>
              <a:t>PRESENTED BY</a:t>
            </a:r>
          </a:p>
        </p:txBody>
      </p:sp>
      <p:sp>
        <p:nvSpPr>
          <p:cNvPr name="TextBox 15" id="15"/>
          <p:cNvSpPr txBox="true"/>
          <p:nvPr/>
        </p:nvSpPr>
        <p:spPr>
          <a:xfrm rot="0">
            <a:off x="16985042" y="9220200"/>
            <a:ext cx="456776" cy="339692"/>
          </a:xfrm>
          <a:prstGeom prst="rect">
            <a:avLst/>
          </a:prstGeom>
        </p:spPr>
        <p:txBody>
          <a:bodyPr anchor="t" rtlCol="false" tIns="0" lIns="0" bIns="0" rIns="0">
            <a:spAutoFit/>
          </a:bodyPr>
          <a:lstStyle/>
          <a:p>
            <a:pPr algn="r">
              <a:lnSpc>
                <a:spcPts val="2799"/>
              </a:lnSpc>
            </a:pPr>
            <a:r>
              <a:rPr lang="en-US" b="true" sz="1999">
                <a:solidFill>
                  <a:srgbClr val="000000"/>
                </a:solidFill>
                <a:latin typeface="Inter Bold"/>
                <a:ea typeface="Inter Bold"/>
                <a:cs typeface="Inter Bold"/>
                <a:sym typeface="Inter Bold"/>
              </a:rPr>
              <a:t>01</a:t>
            </a:r>
          </a:p>
        </p:txBody>
      </p:sp>
      <p:sp>
        <p:nvSpPr>
          <p:cNvPr name="TextBox 16" id="16"/>
          <p:cNvSpPr txBox="true"/>
          <p:nvPr/>
        </p:nvSpPr>
        <p:spPr>
          <a:xfrm rot="0">
            <a:off x="2832467" y="9220200"/>
            <a:ext cx="4084611" cy="339707"/>
          </a:xfrm>
          <a:prstGeom prst="rect">
            <a:avLst/>
          </a:prstGeom>
        </p:spPr>
        <p:txBody>
          <a:bodyPr anchor="t" rtlCol="false" tIns="0" lIns="0" bIns="0" rIns="0">
            <a:spAutoFit/>
          </a:bodyPr>
          <a:lstStyle/>
          <a:p>
            <a:pPr algn="l">
              <a:lnSpc>
                <a:spcPts val="2799"/>
              </a:lnSpc>
            </a:pPr>
            <a:r>
              <a:rPr lang="en-US" sz="1999" b="true">
                <a:solidFill>
                  <a:srgbClr val="FDB713"/>
                </a:solidFill>
                <a:latin typeface="Inter Bold"/>
                <a:ea typeface="Inter Bold"/>
                <a:cs typeface="Inter Bold"/>
                <a:sym typeface="Inter Bold"/>
              </a:rPr>
              <a:t>ARIS HENDRADIAN UTAMA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53478" y="-2427347"/>
            <a:ext cx="4961386" cy="3898425"/>
            <a:chOff x="0" y="0"/>
            <a:chExt cx="468031" cy="367757"/>
          </a:xfrm>
        </p:grpSpPr>
        <p:sp>
          <p:nvSpPr>
            <p:cNvPr name="Freeform 3" id="3"/>
            <p:cNvSpPr/>
            <p:nvPr/>
          </p:nvSpPr>
          <p:spPr>
            <a:xfrm flipH="false" flipV="false" rot="0">
              <a:off x="26234" y="0"/>
              <a:ext cx="415563" cy="367757"/>
            </a:xfrm>
            <a:custGeom>
              <a:avLst/>
              <a:gdLst/>
              <a:ahLst/>
              <a:cxnLst/>
              <a:rect r="r" b="b" t="t" l="l"/>
              <a:pathLst>
                <a:path h="367757" w="415563">
                  <a:moveTo>
                    <a:pt x="240944" y="0"/>
                  </a:moveTo>
                  <a:lnTo>
                    <a:pt x="377819" y="0"/>
                  </a:lnTo>
                  <a:cubicBezTo>
                    <a:pt x="391177" y="0"/>
                    <a:pt x="403540" y="7061"/>
                    <a:pt x="410327" y="18566"/>
                  </a:cubicBezTo>
                  <a:cubicBezTo>
                    <a:pt x="417115" y="30071"/>
                    <a:pt x="417316" y="44306"/>
                    <a:pt x="410855" y="55998"/>
                  </a:cubicBezTo>
                  <a:lnTo>
                    <a:pt x="269538" y="311758"/>
                  </a:lnTo>
                  <a:cubicBezTo>
                    <a:pt x="250448" y="346308"/>
                    <a:pt x="214092" y="367757"/>
                    <a:pt x="174619" y="367757"/>
                  </a:cubicBezTo>
                  <a:lnTo>
                    <a:pt x="37744" y="367757"/>
                  </a:lnTo>
                  <a:cubicBezTo>
                    <a:pt x="24386" y="367757"/>
                    <a:pt x="12023" y="360696"/>
                    <a:pt x="5235" y="349191"/>
                  </a:cubicBezTo>
                  <a:cubicBezTo>
                    <a:pt x="-1552" y="337686"/>
                    <a:pt x="-1753" y="323450"/>
                    <a:pt x="4707" y="311758"/>
                  </a:cubicBezTo>
                  <a:lnTo>
                    <a:pt x="146025" y="55998"/>
                  </a:lnTo>
                  <a:cubicBezTo>
                    <a:pt x="165115" y="21448"/>
                    <a:pt x="201471" y="0"/>
                    <a:pt x="240944" y="0"/>
                  </a:cubicBezTo>
                  <a:close/>
                </a:path>
              </a:pathLst>
            </a:custGeom>
            <a:gradFill rotWithShape="true">
              <a:gsLst>
                <a:gs pos="0">
                  <a:srgbClr val="000000">
                    <a:alpha val="100000"/>
                  </a:srgbClr>
                </a:gs>
                <a:gs pos="100000">
                  <a:srgbClr val="202020">
                    <a:alpha val="100000"/>
                  </a:srgbClr>
                </a:gs>
              </a:gsLst>
              <a:lin ang="5400000"/>
            </a:gradFill>
          </p:spPr>
        </p:sp>
        <p:sp>
          <p:nvSpPr>
            <p:cNvPr name="TextBox 4" id="4"/>
            <p:cNvSpPr txBox="true"/>
            <p:nvPr/>
          </p:nvSpPr>
          <p:spPr>
            <a:xfrm>
              <a:off x="101600" y="0"/>
              <a:ext cx="264831" cy="367757"/>
            </a:xfrm>
            <a:prstGeom prst="rect">
              <a:avLst/>
            </a:prstGeom>
          </p:spPr>
          <p:txBody>
            <a:bodyPr anchor="ctr" rtlCol="false" tIns="50800" lIns="50800" bIns="50800" rIns="50800"/>
            <a:lstStyle/>
            <a:p>
              <a:pPr algn="ctr">
                <a:lnSpc>
                  <a:spcPts val="2639"/>
                </a:lnSpc>
              </a:pPr>
            </a:p>
          </p:txBody>
        </p:sp>
      </p:grpSp>
      <p:grpSp>
        <p:nvGrpSpPr>
          <p:cNvPr name="Group 5" id="5"/>
          <p:cNvGrpSpPr/>
          <p:nvPr/>
        </p:nvGrpSpPr>
        <p:grpSpPr>
          <a:xfrm rot="0">
            <a:off x="17037291" y="9143827"/>
            <a:ext cx="539268" cy="530539"/>
            <a:chOff x="0" y="0"/>
            <a:chExt cx="142029" cy="139730"/>
          </a:xfrm>
        </p:grpSpPr>
        <p:sp>
          <p:nvSpPr>
            <p:cNvPr name="Freeform 6" id="6"/>
            <p:cNvSpPr/>
            <p:nvPr/>
          </p:nvSpPr>
          <p:spPr>
            <a:xfrm flipH="false" flipV="false" rot="0">
              <a:off x="0" y="0"/>
              <a:ext cx="142029" cy="139730"/>
            </a:xfrm>
            <a:custGeom>
              <a:avLst/>
              <a:gdLst/>
              <a:ahLst/>
              <a:cxnLst/>
              <a:rect r="r" b="b" t="t" l="l"/>
              <a:pathLst>
                <a:path h="139730" w="142029">
                  <a:moveTo>
                    <a:pt x="69865" y="0"/>
                  </a:moveTo>
                  <a:lnTo>
                    <a:pt x="72164" y="0"/>
                  </a:lnTo>
                  <a:cubicBezTo>
                    <a:pt x="90694" y="0"/>
                    <a:pt x="108464" y="7361"/>
                    <a:pt x="121566" y="20463"/>
                  </a:cubicBezTo>
                  <a:cubicBezTo>
                    <a:pt x="134669" y="33565"/>
                    <a:pt x="142029" y="51336"/>
                    <a:pt x="142029" y="69865"/>
                  </a:cubicBezTo>
                  <a:lnTo>
                    <a:pt x="142029" y="69865"/>
                  </a:lnTo>
                  <a:cubicBezTo>
                    <a:pt x="142029" y="88395"/>
                    <a:pt x="134669" y="106165"/>
                    <a:pt x="121566" y="119267"/>
                  </a:cubicBezTo>
                  <a:cubicBezTo>
                    <a:pt x="108464" y="132370"/>
                    <a:pt x="90694" y="139730"/>
                    <a:pt x="72164" y="139730"/>
                  </a:cubicBezTo>
                  <a:lnTo>
                    <a:pt x="69865" y="139730"/>
                  </a:lnTo>
                  <a:cubicBezTo>
                    <a:pt x="51336" y="139730"/>
                    <a:pt x="33565" y="132370"/>
                    <a:pt x="20463" y="119267"/>
                  </a:cubicBezTo>
                  <a:cubicBezTo>
                    <a:pt x="7361" y="106165"/>
                    <a:pt x="0" y="88395"/>
                    <a:pt x="0" y="69865"/>
                  </a:cubicBezTo>
                  <a:lnTo>
                    <a:pt x="0" y="69865"/>
                  </a:lnTo>
                  <a:cubicBezTo>
                    <a:pt x="0" y="51336"/>
                    <a:pt x="7361" y="33565"/>
                    <a:pt x="20463" y="20463"/>
                  </a:cubicBezTo>
                  <a:cubicBezTo>
                    <a:pt x="33565" y="7361"/>
                    <a:pt x="51336" y="0"/>
                    <a:pt x="69865" y="0"/>
                  </a:cubicBezTo>
                  <a:close/>
                </a:path>
              </a:pathLst>
            </a:custGeom>
            <a:solidFill>
              <a:srgbClr val="FDB713"/>
            </a:solidFill>
          </p:spPr>
        </p:sp>
        <p:sp>
          <p:nvSpPr>
            <p:cNvPr name="TextBox 7" id="7"/>
            <p:cNvSpPr txBox="true"/>
            <p:nvPr/>
          </p:nvSpPr>
          <p:spPr>
            <a:xfrm>
              <a:off x="0" y="0"/>
              <a:ext cx="142029" cy="139730"/>
            </a:xfrm>
            <a:prstGeom prst="rect">
              <a:avLst/>
            </a:prstGeom>
          </p:spPr>
          <p:txBody>
            <a:bodyPr anchor="ctr" rtlCol="false" tIns="50800" lIns="50800" bIns="50800" rIns="50800"/>
            <a:lstStyle/>
            <a:p>
              <a:pPr algn="ctr">
                <a:lnSpc>
                  <a:spcPts val="2639"/>
                </a:lnSpc>
              </a:pPr>
            </a:p>
          </p:txBody>
        </p:sp>
      </p:grpSp>
      <p:sp>
        <p:nvSpPr>
          <p:cNvPr name="Freeform 8" id="8"/>
          <p:cNvSpPr/>
          <p:nvPr/>
        </p:nvSpPr>
        <p:spPr>
          <a:xfrm flipH="false" flipV="false" rot="0">
            <a:off x="596971" y="1800814"/>
            <a:ext cx="8025717" cy="8199966"/>
          </a:xfrm>
          <a:custGeom>
            <a:avLst/>
            <a:gdLst/>
            <a:ahLst/>
            <a:cxnLst/>
            <a:rect r="r" b="b" t="t" l="l"/>
            <a:pathLst>
              <a:path h="8199966" w="8025717">
                <a:moveTo>
                  <a:pt x="0" y="0"/>
                </a:moveTo>
                <a:lnTo>
                  <a:pt x="8025717" y="0"/>
                </a:lnTo>
                <a:lnTo>
                  <a:pt x="8025717" y="8199966"/>
                </a:lnTo>
                <a:lnTo>
                  <a:pt x="0" y="8199966"/>
                </a:lnTo>
                <a:lnTo>
                  <a:pt x="0" y="0"/>
                </a:lnTo>
                <a:close/>
              </a:path>
            </a:pathLst>
          </a:custGeom>
          <a:blipFill>
            <a:blip r:embed="rId2"/>
            <a:stretch>
              <a:fillRect l="0" t="0" r="0" b="0"/>
            </a:stretch>
          </a:blipFill>
        </p:spPr>
      </p:sp>
      <p:sp>
        <p:nvSpPr>
          <p:cNvPr name="Freeform 9" id="9"/>
          <p:cNvSpPr/>
          <p:nvPr/>
        </p:nvSpPr>
        <p:spPr>
          <a:xfrm flipH="false" flipV="false" rot="0">
            <a:off x="9144000" y="1800814"/>
            <a:ext cx="7666968" cy="8199966"/>
          </a:xfrm>
          <a:custGeom>
            <a:avLst/>
            <a:gdLst/>
            <a:ahLst/>
            <a:cxnLst/>
            <a:rect r="r" b="b" t="t" l="l"/>
            <a:pathLst>
              <a:path h="8199966" w="7666968">
                <a:moveTo>
                  <a:pt x="0" y="0"/>
                </a:moveTo>
                <a:lnTo>
                  <a:pt x="7666968" y="0"/>
                </a:lnTo>
                <a:lnTo>
                  <a:pt x="7666968" y="8199966"/>
                </a:lnTo>
                <a:lnTo>
                  <a:pt x="0" y="8199966"/>
                </a:lnTo>
                <a:lnTo>
                  <a:pt x="0" y="0"/>
                </a:lnTo>
                <a:close/>
              </a:path>
            </a:pathLst>
          </a:custGeom>
          <a:blipFill>
            <a:blip r:embed="rId3"/>
            <a:stretch>
              <a:fillRect l="0" t="0" r="0" b="0"/>
            </a:stretch>
          </a:blipFill>
        </p:spPr>
      </p:sp>
      <p:sp>
        <p:nvSpPr>
          <p:cNvPr name="TextBox 10" id="10"/>
          <p:cNvSpPr txBox="true"/>
          <p:nvPr/>
        </p:nvSpPr>
        <p:spPr>
          <a:xfrm rot="0">
            <a:off x="2300726" y="421574"/>
            <a:ext cx="7845032" cy="816316"/>
          </a:xfrm>
          <a:prstGeom prst="rect">
            <a:avLst/>
          </a:prstGeom>
        </p:spPr>
        <p:txBody>
          <a:bodyPr anchor="t" rtlCol="false" tIns="0" lIns="0" bIns="0" rIns="0">
            <a:spAutoFit/>
          </a:bodyPr>
          <a:lstStyle/>
          <a:p>
            <a:pPr algn="l">
              <a:lnSpc>
                <a:spcPts val="6352"/>
              </a:lnSpc>
            </a:pPr>
            <a:r>
              <a:rPr lang="en-US" sz="5293">
                <a:solidFill>
                  <a:srgbClr val="211B20"/>
                </a:solidFill>
                <a:latin typeface="Norwester"/>
                <a:ea typeface="Norwester"/>
                <a:cs typeface="Norwester"/>
                <a:sym typeface="Norwester"/>
              </a:rPr>
              <a:t>KODE PEMROGRAMAN</a:t>
            </a:r>
          </a:p>
        </p:txBody>
      </p:sp>
      <p:sp>
        <p:nvSpPr>
          <p:cNvPr name="TextBox 11" id="11"/>
          <p:cNvSpPr txBox="true"/>
          <p:nvPr/>
        </p:nvSpPr>
        <p:spPr>
          <a:xfrm rot="0">
            <a:off x="16985042" y="9220200"/>
            <a:ext cx="456776" cy="339692"/>
          </a:xfrm>
          <a:prstGeom prst="rect">
            <a:avLst/>
          </a:prstGeom>
        </p:spPr>
        <p:txBody>
          <a:bodyPr anchor="t" rtlCol="false" tIns="0" lIns="0" bIns="0" rIns="0">
            <a:spAutoFit/>
          </a:bodyPr>
          <a:lstStyle/>
          <a:p>
            <a:pPr algn="r">
              <a:lnSpc>
                <a:spcPts val="2799"/>
              </a:lnSpc>
            </a:pPr>
            <a:r>
              <a:rPr lang="en-US" b="true" sz="1999">
                <a:solidFill>
                  <a:srgbClr val="000000"/>
                </a:solidFill>
                <a:latin typeface="Inter Bold"/>
                <a:ea typeface="Inter Bold"/>
                <a:cs typeface="Inter Bold"/>
                <a:sym typeface="Inter Bold"/>
              </a:rPr>
              <a:t>02</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53478" y="-2427347"/>
            <a:ext cx="4961386" cy="3898425"/>
            <a:chOff x="0" y="0"/>
            <a:chExt cx="468031" cy="367757"/>
          </a:xfrm>
        </p:grpSpPr>
        <p:sp>
          <p:nvSpPr>
            <p:cNvPr name="Freeform 3" id="3"/>
            <p:cNvSpPr/>
            <p:nvPr/>
          </p:nvSpPr>
          <p:spPr>
            <a:xfrm flipH="false" flipV="false" rot="0">
              <a:off x="26234" y="0"/>
              <a:ext cx="415563" cy="367757"/>
            </a:xfrm>
            <a:custGeom>
              <a:avLst/>
              <a:gdLst/>
              <a:ahLst/>
              <a:cxnLst/>
              <a:rect r="r" b="b" t="t" l="l"/>
              <a:pathLst>
                <a:path h="367757" w="415563">
                  <a:moveTo>
                    <a:pt x="240944" y="0"/>
                  </a:moveTo>
                  <a:lnTo>
                    <a:pt x="377819" y="0"/>
                  </a:lnTo>
                  <a:cubicBezTo>
                    <a:pt x="391177" y="0"/>
                    <a:pt x="403540" y="7061"/>
                    <a:pt x="410327" y="18566"/>
                  </a:cubicBezTo>
                  <a:cubicBezTo>
                    <a:pt x="417115" y="30071"/>
                    <a:pt x="417316" y="44306"/>
                    <a:pt x="410855" y="55998"/>
                  </a:cubicBezTo>
                  <a:lnTo>
                    <a:pt x="269538" y="311758"/>
                  </a:lnTo>
                  <a:cubicBezTo>
                    <a:pt x="250448" y="346308"/>
                    <a:pt x="214092" y="367757"/>
                    <a:pt x="174619" y="367757"/>
                  </a:cubicBezTo>
                  <a:lnTo>
                    <a:pt x="37744" y="367757"/>
                  </a:lnTo>
                  <a:cubicBezTo>
                    <a:pt x="24386" y="367757"/>
                    <a:pt x="12023" y="360696"/>
                    <a:pt x="5235" y="349191"/>
                  </a:cubicBezTo>
                  <a:cubicBezTo>
                    <a:pt x="-1552" y="337686"/>
                    <a:pt x="-1753" y="323450"/>
                    <a:pt x="4707" y="311758"/>
                  </a:cubicBezTo>
                  <a:lnTo>
                    <a:pt x="146025" y="55998"/>
                  </a:lnTo>
                  <a:cubicBezTo>
                    <a:pt x="165115" y="21448"/>
                    <a:pt x="201471" y="0"/>
                    <a:pt x="240944" y="0"/>
                  </a:cubicBezTo>
                  <a:close/>
                </a:path>
              </a:pathLst>
            </a:custGeom>
            <a:gradFill rotWithShape="true">
              <a:gsLst>
                <a:gs pos="0">
                  <a:srgbClr val="000000">
                    <a:alpha val="100000"/>
                  </a:srgbClr>
                </a:gs>
                <a:gs pos="100000">
                  <a:srgbClr val="202020">
                    <a:alpha val="100000"/>
                  </a:srgbClr>
                </a:gs>
              </a:gsLst>
              <a:lin ang="5400000"/>
            </a:gradFill>
          </p:spPr>
        </p:sp>
        <p:sp>
          <p:nvSpPr>
            <p:cNvPr name="TextBox 4" id="4"/>
            <p:cNvSpPr txBox="true"/>
            <p:nvPr/>
          </p:nvSpPr>
          <p:spPr>
            <a:xfrm>
              <a:off x="101600" y="0"/>
              <a:ext cx="264831" cy="367757"/>
            </a:xfrm>
            <a:prstGeom prst="rect">
              <a:avLst/>
            </a:prstGeom>
          </p:spPr>
          <p:txBody>
            <a:bodyPr anchor="ctr" rtlCol="false" tIns="50800" lIns="50800" bIns="50800" rIns="50800"/>
            <a:lstStyle/>
            <a:p>
              <a:pPr algn="ctr">
                <a:lnSpc>
                  <a:spcPts val="2639"/>
                </a:lnSpc>
              </a:pPr>
            </a:p>
          </p:txBody>
        </p:sp>
      </p:grpSp>
      <p:grpSp>
        <p:nvGrpSpPr>
          <p:cNvPr name="Group 5" id="5"/>
          <p:cNvGrpSpPr/>
          <p:nvPr/>
        </p:nvGrpSpPr>
        <p:grpSpPr>
          <a:xfrm rot="0">
            <a:off x="17037291" y="9143827"/>
            <a:ext cx="539268" cy="530539"/>
            <a:chOff x="0" y="0"/>
            <a:chExt cx="142029" cy="139730"/>
          </a:xfrm>
        </p:grpSpPr>
        <p:sp>
          <p:nvSpPr>
            <p:cNvPr name="Freeform 6" id="6"/>
            <p:cNvSpPr/>
            <p:nvPr/>
          </p:nvSpPr>
          <p:spPr>
            <a:xfrm flipH="false" flipV="false" rot="0">
              <a:off x="0" y="0"/>
              <a:ext cx="142029" cy="139730"/>
            </a:xfrm>
            <a:custGeom>
              <a:avLst/>
              <a:gdLst/>
              <a:ahLst/>
              <a:cxnLst/>
              <a:rect r="r" b="b" t="t" l="l"/>
              <a:pathLst>
                <a:path h="139730" w="142029">
                  <a:moveTo>
                    <a:pt x="69865" y="0"/>
                  </a:moveTo>
                  <a:lnTo>
                    <a:pt x="72164" y="0"/>
                  </a:lnTo>
                  <a:cubicBezTo>
                    <a:pt x="90694" y="0"/>
                    <a:pt x="108464" y="7361"/>
                    <a:pt x="121566" y="20463"/>
                  </a:cubicBezTo>
                  <a:cubicBezTo>
                    <a:pt x="134669" y="33565"/>
                    <a:pt x="142029" y="51336"/>
                    <a:pt x="142029" y="69865"/>
                  </a:cubicBezTo>
                  <a:lnTo>
                    <a:pt x="142029" y="69865"/>
                  </a:lnTo>
                  <a:cubicBezTo>
                    <a:pt x="142029" y="88395"/>
                    <a:pt x="134669" y="106165"/>
                    <a:pt x="121566" y="119267"/>
                  </a:cubicBezTo>
                  <a:cubicBezTo>
                    <a:pt x="108464" y="132370"/>
                    <a:pt x="90694" y="139730"/>
                    <a:pt x="72164" y="139730"/>
                  </a:cubicBezTo>
                  <a:lnTo>
                    <a:pt x="69865" y="139730"/>
                  </a:lnTo>
                  <a:cubicBezTo>
                    <a:pt x="51336" y="139730"/>
                    <a:pt x="33565" y="132370"/>
                    <a:pt x="20463" y="119267"/>
                  </a:cubicBezTo>
                  <a:cubicBezTo>
                    <a:pt x="7361" y="106165"/>
                    <a:pt x="0" y="88395"/>
                    <a:pt x="0" y="69865"/>
                  </a:cubicBezTo>
                  <a:lnTo>
                    <a:pt x="0" y="69865"/>
                  </a:lnTo>
                  <a:cubicBezTo>
                    <a:pt x="0" y="51336"/>
                    <a:pt x="7361" y="33565"/>
                    <a:pt x="20463" y="20463"/>
                  </a:cubicBezTo>
                  <a:cubicBezTo>
                    <a:pt x="33565" y="7361"/>
                    <a:pt x="51336" y="0"/>
                    <a:pt x="69865" y="0"/>
                  </a:cubicBezTo>
                  <a:close/>
                </a:path>
              </a:pathLst>
            </a:custGeom>
            <a:solidFill>
              <a:srgbClr val="FDB713"/>
            </a:solidFill>
          </p:spPr>
        </p:sp>
        <p:sp>
          <p:nvSpPr>
            <p:cNvPr name="TextBox 7" id="7"/>
            <p:cNvSpPr txBox="true"/>
            <p:nvPr/>
          </p:nvSpPr>
          <p:spPr>
            <a:xfrm>
              <a:off x="0" y="0"/>
              <a:ext cx="142029" cy="139730"/>
            </a:xfrm>
            <a:prstGeom prst="rect">
              <a:avLst/>
            </a:prstGeom>
          </p:spPr>
          <p:txBody>
            <a:bodyPr anchor="ctr" rtlCol="false" tIns="50800" lIns="50800" bIns="50800" rIns="50800"/>
            <a:lstStyle/>
            <a:p>
              <a:pPr algn="ctr">
                <a:lnSpc>
                  <a:spcPts val="2639"/>
                </a:lnSpc>
              </a:pPr>
            </a:p>
          </p:txBody>
        </p:sp>
      </p:grpSp>
      <p:sp>
        <p:nvSpPr>
          <p:cNvPr name="Freeform 8" id="8"/>
          <p:cNvSpPr/>
          <p:nvPr/>
        </p:nvSpPr>
        <p:spPr>
          <a:xfrm flipH="false" flipV="false" rot="0">
            <a:off x="1028700" y="1800814"/>
            <a:ext cx="7943850" cy="8157997"/>
          </a:xfrm>
          <a:custGeom>
            <a:avLst/>
            <a:gdLst/>
            <a:ahLst/>
            <a:cxnLst/>
            <a:rect r="r" b="b" t="t" l="l"/>
            <a:pathLst>
              <a:path h="8157997" w="7943850">
                <a:moveTo>
                  <a:pt x="0" y="0"/>
                </a:moveTo>
                <a:lnTo>
                  <a:pt x="7943850" y="0"/>
                </a:lnTo>
                <a:lnTo>
                  <a:pt x="7943850" y="8157997"/>
                </a:lnTo>
                <a:lnTo>
                  <a:pt x="0" y="8157997"/>
                </a:lnTo>
                <a:lnTo>
                  <a:pt x="0" y="0"/>
                </a:lnTo>
                <a:close/>
              </a:path>
            </a:pathLst>
          </a:custGeom>
          <a:blipFill>
            <a:blip r:embed="rId2"/>
            <a:stretch>
              <a:fillRect l="0" t="0" r="0" b="0"/>
            </a:stretch>
          </a:blipFill>
        </p:spPr>
      </p:sp>
      <p:sp>
        <p:nvSpPr>
          <p:cNvPr name="Freeform 9" id="9"/>
          <p:cNvSpPr/>
          <p:nvPr/>
        </p:nvSpPr>
        <p:spPr>
          <a:xfrm flipH="false" flipV="false" rot="0">
            <a:off x="9412345" y="1800814"/>
            <a:ext cx="7572697" cy="8231192"/>
          </a:xfrm>
          <a:custGeom>
            <a:avLst/>
            <a:gdLst/>
            <a:ahLst/>
            <a:cxnLst/>
            <a:rect r="r" b="b" t="t" l="l"/>
            <a:pathLst>
              <a:path h="8231192" w="7572697">
                <a:moveTo>
                  <a:pt x="0" y="0"/>
                </a:moveTo>
                <a:lnTo>
                  <a:pt x="7572697" y="0"/>
                </a:lnTo>
                <a:lnTo>
                  <a:pt x="7572697" y="8231192"/>
                </a:lnTo>
                <a:lnTo>
                  <a:pt x="0" y="8231192"/>
                </a:lnTo>
                <a:lnTo>
                  <a:pt x="0" y="0"/>
                </a:lnTo>
                <a:close/>
              </a:path>
            </a:pathLst>
          </a:custGeom>
          <a:blipFill>
            <a:blip r:embed="rId3"/>
            <a:stretch>
              <a:fillRect l="0" t="0" r="0" b="0"/>
            </a:stretch>
          </a:blipFill>
        </p:spPr>
      </p:sp>
      <p:sp>
        <p:nvSpPr>
          <p:cNvPr name="TextBox 10" id="10"/>
          <p:cNvSpPr txBox="true"/>
          <p:nvPr/>
        </p:nvSpPr>
        <p:spPr>
          <a:xfrm rot="0">
            <a:off x="2300726" y="421574"/>
            <a:ext cx="7845032" cy="816316"/>
          </a:xfrm>
          <a:prstGeom prst="rect">
            <a:avLst/>
          </a:prstGeom>
        </p:spPr>
        <p:txBody>
          <a:bodyPr anchor="t" rtlCol="false" tIns="0" lIns="0" bIns="0" rIns="0">
            <a:spAutoFit/>
          </a:bodyPr>
          <a:lstStyle/>
          <a:p>
            <a:pPr algn="l">
              <a:lnSpc>
                <a:spcPts val="6352"/>
              </a:lnSpc>
            </a:pPr>
            <a:r>
              <a:rPr lang="en-US" sz="5293">
                <a:solidFill>
                  <a:srgbClr val="211B20"/>
                </a:solidFill>
                <a:latin typeface="Norwester"/>
                <a:ea typeface="Norwester"/>
                <a:cs typeface="Norwester"/>
                <a:sym typeface="Norwester"/>
              </a:rPr>
              <a:t>KODE PEMROGRAMAN</a:t>
            </a:r>
          </a:p>
        </p:txBody>
      </p:sp>
      <p:sp>
        <p:nvSpPr>
          <p:cNvPr name="TextBox 11" id="11"/>
          <p:cNvSpPr txBox="true"/>
          <p:nvPr/>
        </p:nvSpPr>
        <p:spPr>
          <a:xfrm rot="0">
            <a:off x="16985042" y="9220200"/>
            <a:ext cx="456776" cy="339692"/>
          </a:xfrm>
          <a:prstGeom prst="rect">
            <a:avLst/>
          </a:prstGeom>
        </p:spPr>
        <p:txBody>
          <a:bodyPr anchor="t" rtlCol="false" tIns="0" lIns="0" bIns="0" rIns="0">
            <a:spAutoFit/>
          </a:bodyPr>
          <a:lstStyle/>
          <a:p>
            <a:pPr algn="r">
              <a:lnSpc>
                <a:spcPts val="2799"/>
              </a:lnSpc>
            </a:pPr>
            <a:r>
              <a:rPr lang="en-US" b="true" sz="1999">
                <a:solidFill>
                  <a:srgbClr val="000000"/>
                </a:solidFill>
                <a:latin typeface="Inter Bold"/>
                <a:ea typeface="Inter Bold"/>
                <a:cs typeface="Inter Bold"/>
                <a:sym typeface="Inter Bold"/>
              </a:rPr>
              <a:t>02</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53478" y="-2427347"/>
            <a:ext cx="4961386" cy="3898425"/>
            <a:chOff x="0" y="0"/>
            <a:chExt cx="468031" cy="367757"/>
          </a:xfrm>
        </p:grpSpPr>
        <p:sp>
          <p:nvSpPr>
            <p:cNvPr name="Freeform 3" id="3"/>
            <p:cNvSpPr/>
            <p:nvPr/>
          </p:nvSpPr>
          <p:spPr>
            <a:xfrm flipH="false" flipV="false" rot="0">
              <a:off x="26234" y="0"/>
              <a:ext cx="415563" cy="367757"/>
            </a:xfrm>
            <a:custGeom>
              <a:avLst/>
              <a:gdLst/>
              <a:ahLst/>
              <a:cxnLst/>
              <a:rect r="r" b="b" t="t" l="l"/>
              <a:pathLst>
                <a:path h="367757" w="415563">
                  <a:moveTo>
                    <a:pt x="240944" y="0"/>
                  </a:moveTo>
                  <a:lnTo>
                    <a:pt x="377819" y="0"/>
                  </a:lnTo>
                  <a:cubicBezTo>
                    <a:pt x="391177" y="0"/>
                    <a:pt x="403540" y="7061"/>
                    <a:pt x="410327" y="18566"/>
                  </a:cubicBezTo>
                  <a:cubicBezTo>
                    <a:pt x="417115" y="30071"/>
                    <a:pt x="417316" y="44306"/>
                    <a:pt x="410855" y="55998"/>
                  </a:cubicBezTo>
                  <a:lnTo>
                    <a:pt x="269538" y="311758"/>
                  </a:lnTo>
                  <a:cubicBezTo>
                    <a:pt x="250448" y="346308"/>
                    <a:pt x="214092" y="367757"/>
                    <a:pt x="174619" y="367757"/>
                  </a:cubicBezTo>
                  <a:lnTo>
                    <a:pt x="37744" y="367757"/>
                  </a:lnTo>
                  <a:cubicBezTo>
                    <a:pt x="24386" y="367757"/>
                    <a:pt x="12023" y="360696"/>
                    <a:pt x="5235" y="349191"/>
                  </a:cubicBezTo>
                  <a:cubicBezTo>
                    <a:pt x="-1552" y="337686"/>
                    <a:pt x="-1753" y="323450"/>
                    <a:pt x="4707" y="311758"/>
                  </a:cubicBezTo>
                  <a:lnTo>
                    <a:pt x="146025" y="55998"/>
                  </a:lnTo>
                  <a:cubicBezTo>
                    <a:pt x="165115" y="21448"/>
                    <a:pt x="201471" y="0"/>
                    <a:pt x="240944" y="0"/>
                  </a:cubicBezTo>
                  <a:close/>
                </a:path>
              </a:pathLst>
            </a:custGeom>
            <a:gradFill rotWithShape="true">
              <a:gsLst>
                <a:gs pos="0">
                  <a:srgbClr val="000000">
                    <a:alpha val="100000"/>
                  </a:srgbClr>
                </a:gs>
                <a:gs pos="100000">
                  <a:srgbClr val="202020">
                    <a:alpha val="100000"/>
                  </a:srgbClr>
                </a:gs>
              </a:gsLst>
              <a:lin ang="5400000"/>
            </a:gradFill>
          </p:spPr>
        </p:sp>
        <p:sp>
          <p:nvSpPr>
            <p:cNvPr name="TextBox 4" id="4"/>
            <p:cNvSpPr txBox="true"/>
            <p:nvPr/>
          </p:nvSpPr>
          <p:spPr>
            <a:xfrm>
              <a:off x="101600" y="0"/>
              <a:ext cx="264831" cy="367757"/>
            </a:xfrm>
            <a:prstGeom prst="rect">
              <a:avLst/>
            </a:prstGeom>
          </p:spPr>
          <p:txBody>
            <a:bodyPr anchor="ctr" rtlCol="false" tIns="50800" lIns="50800" bIns="50800" rIns="50800"/>
            <a:lstStyle/>
            <a:p>
              <a:pPr algn="ctr">
                <a:lnSpc>
                  <a:spcPts val="2639"/>
                </a:lnSpc>
              </a:pPr>
            </a:p>
          </p:txBody>
        </p:sp>
      </p:grpSp>
      <p:grpSp>
        <p:nvGrpSpPr>
          <p:cNvPr name="Group 5" id="5"/>
          <p:cNvGrpSpPr/>
          <p:nvPr/>
        </p:nvGrpSpPr>
        <p:grpSpPr>
          <a:xfrm rot="0">
            <a:off x="17037291" y="9143827"/>
            <a:ext cx="539268" cy="530539"/>
            <a:chOff x="0" y="0"/>
            <a:chExt cx="142029" cy="139730"/>
          </a:xfrm>
        </p:grpSpPr>
        <p:sp>
          <p:nvSpPr>
            <p:cNvPr name="Freeform 6" id="6"/>
            <p:cNvSpPr/>
            <p:nvPr/>
          </p:nvSpPr>
          <p:spPr>
            <a:xfrm flipH="false" flipV="false" rot="0">
              <a:off x="0" y="0"/>
              <a:ext cx="142029" cy="139730"/>
            </a:xfrm>
            <a:custGeom>
              <a:avLst/>
              <a:gdLst/>
              <a:ahLst/>
              <a:cxnLst/>
              <a:rect r="r" b="b" t="t" l="l"/>
              <a:pathLst>
                <a:path h="139730" w="142029">
                  <a:moveTo>
                    <a:pt x="69865" y="0"/>
                  </a:moveTo>
                  <a:lnTo>
                    <a:pt x="72164" y="0"/>
                  </a:lnTo>
                  <a:cubicBezTo>
                    <a:pt x="90694" y="0"/>
                    <a:pt x="108464" y="7361"/>
                    <a:pt x="121566" y="20463"/>
                  </a:cubicBezTo>
                  <a:cubicBezTo>
                    <a:pt x="134669" y="33565"/>
                    <a:pt x="142029" y="51336"/>
                    <a:pt x="142029" y="69865"/>
                  </a:cubicBezTo>
                  <a:lnTo>
                    <a:pt x="142029" y="69865"/>
                  </a:lnTo>
                  <a:cubicBezTo>
                    <a:pt x="142029" y="88395"/>
                    <a:pt x="134669" y="106165"/>
                    <a:pt x="121566" y="119267"/>
                  </a:cubicBezTo>
                  <a:cubicBezTo>
                    <a:pt x="108464" y="132370"/>
                    <a:pt x="90694" y="139730"/>
                    <a:pt x="72164" y="139730"/>
                  </a:cubicBezTo>
                  <a:lnTo>
                    <a:pt x="69865" y="139730"/>
                  </a:lnTo>
                  <a:cubicBezTo>
                    <a:pt x="51336" y="139730"/>
                    <a:pt x="33565" y="132370"/>
                    <a:pt x="20463" y="119267"/>
                  </a:cubicBezTo>
                  <a:cubicBezTo>
                    <a:pt x="7361" y="106165"/>
                    <a:pt x="0" y="88395"/>
                    <a:pt x="0" y="69865"/>
                  </a:cubicBezTo>
                  <a:lnTo>
                    <a:pt x="0" y="69865"/>
                  </a:lnTo>
                  <a:cubicBezTo>
                    <a:pt x="0" y="51336"/>
                    <a:pt x="7361" y="33565"/>
                    <a:pt x="20463" y="20463"/>
                  </a:cubicBezTo>
                  <a:cubicBezTo>
                    <a:pt x="33565" y="7361"/>
                    <a:pt x="51336" y="0"/>
                    <a:pt x="69865" y="0"/>
                  </a:cubicBezTo>
                  <a:close/>
                </a:path>
              </a:pathLst>
            </a:custGeom>
            <a:solidFill>
              <a:srgbClr val="FDB713"/>
            </a:solidFill>
          </p:spPr>
        </p:sp>
        <p:sp>
          <p:nvSpPr>
            <p:cNvPr name="TextBox 7" id="7"/>
            <p:cNvSpPr txBox="true"/>
            <p:nvPr/>
          </p:nvSpPr>
          <p:spPr>
            <a:xfrm>
              <a:off x="0" y="0"/>
              <a:ext cx="142029" cy="139730"/>
            </a:xfrm>
            <a:prstGeom prst="rect">
              <a:avLst/>
            </a:prstGeom>
          </p:spPr>
          <p:txBody>
            <a:bodyPr anchor="ctr" rtlCol="false" tIns="50800" lIns="50800" bIns="50800" rIns="50800"/>
            <a:lstStyle/>
            <a:p>
              <a:pPr algn="ctr">
                <a:lnSpc>
                  <a:spcPts val="2639"/>
                </a:lnSpc>
              </a:pPr>
            </a:p>
          </p:txBody>
        </p:sp>
      </p:grpSp>
      <p:sp>
        <p:nvSpPr>
          <p:cNvPr name="Freeform 8" id="8"/>
          <p:cNvSpPr/>
          <p:nvPr/>
        </p:nvSpPr>
        <p:spPr>
          <a:xfrm flipH="false" flipV="false" rot="0">
            <a:off x="1028700" y="1800814"/>
            <a:ext cx="7943850" cy="8157997"/>
          </a:xfrm>
          <a:custGeom>
            <a:avLst/>
            <a:gdLst/>
            <a:ahLst/>
            <a:cxnLst/>
            <a:rect r="r" b="b" t="t" l="l"/>
            <a:pathLst>
              <a:path h="8157997" w="7943850">
                <a:moveTo>
                  <a:pt x="0" y="0"/>
                </a:moveTo>
                <a:lnTo>
                  <a:pt x="7943850" y="0"/>
                </a:lnTo>
                <a:lnTo>
                  <a:pt x="7943850" y="8157997"/>
                </a:lnTo>
                <a:lnTo>
                  <a:pt x="0" y="8157997"/>
                </a:lnTo>
                <a:lnTo>
                  <a:pt x="0" y="0"/>
                </a:lnTo>
                <a:close/>
              </a:path>
            </a:pathLst>
          </a:custGeom>
          <a:blipFill>
            <a:blip r:embed="rId2"/>
            <a:stretch>
              <a:fillRect l="0" t="0" r="0" b="0"/>
            </a:stretch>
          </a:blipFill>
        </p:spPr>
      </p:sp>
      <p:sp>
        <p:nvSpPr>
          <p:cNvPr name="Freeform 9" id="9"/>
          <p:cNvSpPr/>
          <p:nvPr/>
        </p:nvSpPr>
        <p:spPr>
          <a:xfrm flipH="false" flipV="false" rot="0">
            <a:off x="9412345" y="1800814"/>
            <a:ext cx="7572697" cy="8231192"/>
          </a:xfrm>
          <a:custGeom>
            <a:avLst/>
            <a:gdLst/>
            <a:ahLst/>
            <a:cxnLst/>
            <a:rect r="r" b="b" t="t" l="l"/>
            <a:pathLst>
              <a:path h="8231192" w="7572697">
                <a:moveTo>
                  <a:pt x="0" y="0"/>
                </a:moveTo>
                <a:lnTo>
                  <a:pt x="7572697" y="0"/>
                </a:lnTo>
                <a:lnTo>
                  <a:pt x="7572697" y="8231192"/>
                </a:lnTo>
                <a:lnTo>
                  <a:pt x="0" y="8231192"/>
                </a:lnTo>
                <a:lnTo>
                  <a:pt x="0" y="0"/>
                </a:lnTo>
                <a:close/>
              </a:path>
            </a:pathLst>
          </a:custGeom>
          <a:blipFill>
            <a:blip r:embed="rId3"/>
            <a:stretch>
              <a:fillRect l="0" t="0" r="0" b="0"/>
            </a:stretch>
          </a:blipFill>
        </p:spPr>
      </p:sp>
      <p:sp>
        <p:nvSpPr>
          <p:cNvPr name="TextBox 10" id="10"/>
          <p:cNvSpPr txBox="true"/>
          <p:nvPr/>
        </p:nvSpPr>
        <p:spPr>
          <a:xfrm rot="0">
            <a:off x="2300726" y="421574"/>
            <a:ext cx="7845032" cy="816316"/>
          </a:xfrm>
          <a:prstGeom prst="rect">
            <a:avLst/>
          </a:prstGeom>
        </p:spPr>
        <p:txBody>
          <a:bodyPr anchor="t" rtlCol="false" tIns="0" lIns="0" bIns="0" rIns="0">
            <a:spAutoFit/>
          </a:bodyPr>
          <a:lstStyle/>
          <a:p>
            <a:pPr algn="l">
              <a:lnSpc>
                <a:spcPts val="6352"/>
              </a:lnSpc>
            </a:pPr>
            <a:r>
              <a:rPr lang="en-US" sz="5293">
                <a:solidFill>
                  <a:srgbClr val="211B20"/>
                </a:solidFill>
                <a:latin typeface="Norwester"/>
                <a:ea typeface="Norwester"/>
                <a:cs typeface="Norwester"/>
                <a:sym typeface="Norwester"/>
              </a:rPr>
              <a:t>KODE PEMROGRAMAN</a:t>
            </a:r>
          </a:p>
        </p:txBody>
      </p:sp>
      <p:sp>
        <p:nvSpPr>
          <p:cNvPr name="TextBox 11" id="11"/>
          <p:cNvSpPr txBox="true"/>
          <p:nvPr/>
        </p:nvSpPr>
        <p:spPr>
          <a:xfrm rot="0">
            <a:off x="16985042" y="9220200"/>
            <a:ext cx="456776" cy="339692"/>
          </a:xfrm>
          <a:prstGeom prst="rect">
            <a:avLst/>
          </a:prstGeom>
        </p:spPr>
        <p:txBody>
          <a:bodyPr anchor="t" rtlCol="false" tIns="0" lIns="0" bIns="0" rIns="0">
            <a:spAutoFit/>
          </a:bodyPr>
          <a:lstStyle/>
          <a:p>
            <a:pPr algn="r">
              <a:lnSpc>
                <a:spcPts val="2799"/>
              </a:lnSpc>
            </a:pPr>
            <a:r>
              <a:rPr lang="en-US" b="true" sz="1999">
                <a:solidFill>
                  <a:srgbClr val="000000"/>
                </a:solidFill>
                <a:latin typeface="Inter Bold"/>
                <a:ea typeface="Inter Bold"/>
                <a:cs typeface="Inter Bold"/>
                <a:sym typeface="Inter Bold"/>
              </a:rPr>
              <a:t>02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53478" y="-2427347"/>
            <a:ext cx="4961386" cy="3898425"/>
            <a:chOff x="0" y="0"/>
            <a:chExt cx="468031" cy="367757"/>
          </a:xfrm>
        </p:grpSpPr>
        <p:sp>
          <p:nvSpPr>
            <p:cNvPr name="Freeform 3" id="3"/>
            <p:cNvSpPr/>
            <p:nvPr/>
          </p:nvSpPr>
          <p:spPr>
            <a:xfrm flipH="false" flipV="false" rot="0">
              <a:off x="26234" y="0"/>
              <a:ext cx="415563" cy="367757"/>
            </a:xfrm>
            <a:custGeom>
              <a:avLst/>
              <a:gdLst/>
              <a:ahLst/>
              <a:cxnLst/>
              <a:rect r="r" b="b" t="t" l="l"/>
              <a:pathLst>
                <a:path h="367757" w="415563">
                  <a:moveTo>
                    <a:pt x="240944" y="0"/>
                  </a:moveTo>
                  <a:lnTo>
                    <a:pt x="377819" y="0"/>
                  </a:lnTo>
                  <a:cubicBezTo>
                    <a:pt x="391177" y="0"/>
                    <a:pt x="403540" y="7061"/>
                    <a:pt x="410327" y="18566"/>
                  </a:cubicBezTo>
                  <a:cubicBezTo>
                    <a:pt x="417115" y="30071"/>
                    <a:pt x="417316" y="44306"/>
                    <a:pt x="410855" y="55998"/>
                  </a:cubicBezTo>
                  <a:lnTo>
                    <a:pt x="269538" y="311758"/>
                  </a:lnTo>
                  <a:cubicBezTo>
                    <a:pt x="250448" y="346308"/>
                    <a:pt x="214092" y="367757"/>
                    <a:pt x="174619" y="367757"/>
                  </a:cubicBezTo>
                  <a:lnTo>
                    <a:pt x="37744" y="367757"/>
                  </a:lnTo>
                  <a:cubicBezTo>
                    <a:pt x="24386" y="367757"/>
                    <a:pt x="12023" y="360696"/>
                    <a:pt x="5235" y="349191"/>
                  </a:cubicBezTo>
                  <a:cubicBezTo>
                    <a:pt x="-1552" y="337686"/>
                    <a:pt x="-1753" y="323450"/>
                    <a:pt x="4707" y="311758"/>
                  </a:cubicBezTo>
                  <a:lnTo>
                    <a:pt x="146025" y="55998"/>
                  </a:lnTo>
                  <a:cubicBezTo>
                    <a:pt x="165115" y="21448"/>
                    <a:pt x="201471" y="0"/>
                    <a:pt x="240944" y="0"/>
                  </a:cubicBezTo>
                  <a:close/>
                </a:path>
              </a:pathLst>
            </a:custGeom>
            <a:gradFill rotWithShape="true">
              <a:gsLst>
                <a:gs pos="0">
                  <a:srgbClr val="000000">
                    <a:alpha val="100000"/>
                  </a:srgbClr>
                </a:gs>
                <a:gs pos="100000">
                  <a:srgbClr val="202020">
                    <a:alpha val="100000"/>
                  </a:srgbClr>
                </a:gs>
              </a:gsLst>
              <a:lin ang="5400000"/>
            </a:gradFill>
          </p:spPr>
        </p:sp>
        <p:sp>
          <p:nvSpPr>
            <p:cNvPr name="TextBox 4" id="4"/>
            <p:cNvSpPr txBox="true"/>
            <p:nvPr/>
          </p:nvSpPr>
          <p:spPr>
            <a:xfrm>
              <a:off x="101600" y="0"/>
              <a:ext cx="264831" cy="367757"/>
            </a:xfrm>
            <a:prstGeom prst="rect">
              <a:avLst/>
            </a:prstGeom>
          </p:spPr>
          <p:txBody>
            <a:bodyPr anchor="ctr" rtlCol="false" tIns="50800" lIns="50800" bIns="50800" rIns="50800"/>
            <a:lstStyle/>
            <a:p>
              <a:pPr algn="ctr">
                <a:lnSpc>
                  <a:spcPts val="2639"/>
                </a:lnSpc>
              </a:pPr>
            </a:p>
          </p:txBody>
        </p:sp>
      </p:grpSp>
      <p:grpSp>
        <p:nvGrpSpPr>
          <p:cNvPr name="Group 5" id="5"/>
          <p:cNvGrpSpPr/>
          <p:nvPr/>
        </p:nvGrpSpPr>
        <p:grpSpPr>
          <a:xfrm rot="0">
            <a:off x="17037291" y="9143827"/>
            <a:ext cx="539268" cy="530539"/>
            <a:chOff x="0" y="0"/>
            <a:chExt cx="142029" cy="139730"/>
          </a:xfrm>
        </p:grpSpPr>
        <p:sp>
          <p:nvSpPr>
            <p:cNvPr name="Freeform 6" id="6"/>
            <p:cNvSpPr/>
            <p:nvPr/>
          </p:nvSpPr>
          <p:spPr>
            <a:xfrm flipH="false" flipV="false" rot="0">
              <a:off x="0" y="0"/>
              <a:ext cx="142029" cy="139730"/>
            </a:xfrm>
            <a:custGeom>
              <a:avLst/>
              <a:gdLst/>
              <a:ahLst/>
              <a:cxnLst/>
              <a:rect r="r" b="b" t="t" l="l"/>
              <a:pathLst>
                <a:path h="139730" w="142029">
                  <a:moveTo>
                    <a:pt x="69865" y="0"/>
                  </a:moveTo>
                  <a:lnTo>
                    <a:pt x="72164" y="0"/>
                  </a:lnTo>
                  <a:cubicBezTo>
                    <a:pt x="90694" y="0"/>
                    <a:pt x="108464" y="7361"/>
                    <a:pt x="121566" y="20463"/>
                  </a:cubicBezTo>
                  <a:cubicBezTo>
                    <a:pt x="134669" y="33565"/>
                    <a:pt x="142029" y="51336"/>
                    <a:pt x="142029" y="69865"/>
                  </a:cubicBezTo>
                  <a:lnTo>
                    <a:pt x="142029" y="69865"/>
                  </a:lnTo>
                  <a:cubicBezTo>
                    <a:pt x="142029" y="88395"/>
                    <a:pt x="134669" y="106165"/>
                    <a:pt x="121566" y="119267"/>
                  </a:cubicBezTo>
                  <a:cubicBezTo>
                    <a:pt x="108464" y="132370"/>
                    <a:pt x="90694" y="139730"/>
                    <a:pt x="72164" y="139730"/>
                  </a:cubicBezTo>
                  <a:lnTo>
                    <a:pt x="69865" y="139730"/>
                  </a:lnTo>
                  <a:cubicBezTo>
                    <a:pt x="51336" y="139730"/>
                    <a:pt x="33565" y="132370"/>
                    <a:pt x="20463" y="119267"/>
                  </a:cubicBezTo>
                  <a:cubicBezTo>
                    <a:pt x="7361" y="106165"/>
                    <a:pt x="0" y="88395"/>
                    <a:pt x="0" y="69865"/>
                  </a:cubicBezTo>
                  <a:lnTo>
                    <a:pt x="0" y="69865"/>
                  </a:lnTo>
                  <a:cubicBezTo>
                    <a:pt x="0" y="51336"/>
                    <a:pt x="7361" y="33565"/>
                    <a:pt x="20463" y="20463"/>
                  </a:cubicBezTo>
                  <a:cubicBezTo>
                    <a:pt x="33565" y="7361"/>
                    <a:pt x="51336" y="0"/>
                    <a:pt x="69865" y="0"/>
                  </a:cubicBezTo>
                  <a:close/>
                </a:path>
              </a:pathLst>
            </a:custGeom>
            <a:solidFill>
              <a:srgbClr val="FDB713"/>
            </a:solidFill>
          </p:spPr>
        </p:sp>
        <p:sp>
          <p:nvSpPr>
            <p:cNvPr name="TextBox 7" id="7"/>
            <p:cNvSpPr txBox="true"/>
            <p:nvPr/>
          </p:nvSpPr>
          <p:spPr>
            <a:xfrm>
              <a:off x="0" y="0"/>
              <a:ext cx="142029" cy="139730"/>
            </a:xfrm>
            <a:prstGeom prst="rect">
              <a:avLst/>
            </a:prstGeom>
          </p:spPr>
          <p:txBody>
            <a:bodyPr anchor="ctr" rtlCol="false" tIns="50800" lIns="50800" bIns="50800" rIns="50800"/>
            <a:lstStyle/>
            <a:p>
              <a:pPr algn="ctr">
                <a:lnSpc>
                  <a:spcPts val="2639"/>
                </a:lnSpc>
              </a:pPr>
            </a:p>
          </p:txBody>
        </p:sp>
      </p:grpSp>
      <p:sp>
        <p:nvSpPr>
          <p:cNvPr name="Freeform 8" id="8"/>
          <p:cNvSpPr/>
          <p:nvPr/>
        </p:nvSpPr>
        <p:spPr>
          <a:xfrm flipH="false" flipV="false" rot="0">
            <a:off x="5476755" y="1161663"/>
            <a:ext cx="7334489" cy="9125337"/>
          </a:xfrm>
          <a:custGeom>
            <a:avLst/>
            <a:gdLst/>
            <a:ahLst/>
            <a:cxnLst/>
            <a:rect r="r" b="b" t="t" l="l"/>
            <a:pathLst>
              <a:path h="9125337" w="7334489">
                <a:moveTo>
                  <a:pt x="0" y="0"/>
                </a:moveTo>
                <a:lnTo>
                  <a:pt x="7334490" y="0"/>
                </a:lnTo>
                <a:lnTo>
                  <a:pt x="7334490" y="9125337"/>
                </a:lnTo>
                <a:lnTo>
                  <a:pt x="0" y="9125337"/>
                </a:lnTo>
                <a:lnTo>
                  <a:pt x="0" y="0"/>
                </a:lnTo>
                <a:close/>
              </a:path>
            </a:pathLst>
          </a:custGeom>
          <a:blipFill>
            <a:blip r:embed="rId2"/>
            <a:stretch>
              <a:fillRect l="0" t="0" r="0" b="0"/>
            </a:stretch>
          </a:blipFill>
        </p:spPr>
      </p:sp>
      <p:sp>
        <p:nvSpPr>
          <p:cNvPr name="TextBox 9" id="9"/>
          <p:cNvSpPr txBox="true"/>
          <p:nvPr/>
        </p:nvSpPr>
        <p:spPr>
          <a:xfrm rot="0">
            <a:off x="2328093" y="212384"/>
            <a:ext cx="7845032" cy="816316"/>
          </a:xfrm>
          <a:prstGeom prst="rect">
            <a:avLst/>
          </a:prstGeom>
        </p:spPr>
        <p:txBody>
          <a:bodyPr anchor="t" rtlCol="false" tIns="0" lIns="0" bIns="0" rIns="0">
            <a:spAutoFit/>
          </a:bodyPr>
          <a:lstStyle/>
          <a:p>
            <a:pPr algn="l">
              <a:lnSpc>
                <a:spcPts val="6352"/>
              </a:lnSpc>
            </a:pPr>
            <a:r>
              <a:rPr lang="en-US" sz="5293">
                <a:solidFill>
                  <a:srgbClr val="211B20"/>
                </a:solidFill>
                <a:latin typeface="Norwester"/>
                <a:ea typeface="Norwester"/>
                <a:cs typeface="Norwester"/>
                <a:sym typeface="Norwester"/>
              </a:rPr>
              <a:t>KODE PEMROGRAMAN</a:t>
            </a:r>
          </a:p>
        </p:txBody>
      </p:sp>
      <p:sp>
        <p:nvSpPr>
          <p:cNvPr name="TextBox 10" id="10"/>
          <p:cNvSpPr txBox="true"/>
          <p:nvPr/>
        </p:nvSpPr>
        <p:spPr>
          <a:xfrm rot="0">
            <a:off x="16985042" y="9220200"/>
            <a:ext cx="456776" cy="339692"/>
          </a:xfrm>
          <a:prstGeom prst="rect">
            <a:avLst/>
          </a:prstGeom>
        </p:spPr>
        <p:txBody>
          <a:bodyPr anchor="t" rtlCol="false" tIns="0" lIns="0" bIns="0" rIns="0">
            <a:spAutoFit/>
          </a:bodyPr>
          <a:lstStyle/>
          <a:p>
            <a:pPr algn="r">
              <a:lnSpc>
                <a:spcPts val="2799"/>
              </a:lnSpc>
            </a:pPr>
            <a:r>
              <a:rPr lang="en-US" b="true" sz="1999">
                <a:solidFill>
                  <a:srgbClr val="000000"/>
                </a:solidFill>
                <a:latin typeface="Inter Bold"/>
                <a:ea typeface="Inter Bold"/>
                <a:cs typeface="Inter Bold"/>
                <a:sym typeface="Inter Bold"/>
              </a:rPr>
              <a:t>02</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165018" y="-173559"/>
            <a:ext cx="21065193" cy="11107733"/>
            <a:chOff x="0" y="0"/>
            <a:chExt cx="697430" cy="367757"/>
          </a:xfrm>
        </p:grpSpPr>
        <p:sp>
          <p:nvSpPr>
            <p:cNvPr name="Freeform 3" id="3"/>
            <p:cNvSpPr/>
            <p:nvPr/>
          </p:nvSpPr>
          <p:spPr>
            <a:xfrm flipH="false" flipV="false" rot="0">
              <a:off x="6179" y="0"/>
              <a:ext cx="685072" cy="367757"/>
            </a:xfrm>
            <a:custGeom>
              <a:avLst/>
              <a:gdLst/>
              <a:ahLst/>
              <a:cxnLst/>
              <a:rect r="r" b="b" t="t" l="l"/>
              <a:pathLst>
                <a:path h="367757" w="685072">
                  <a:moveTo>
                    <a:pt x="212089" y="0"/>
                  </a:moveTo>
                  <a:lnTo>
                    <a:pt x="676182" y="0"/>
                  </a:lnTo>
                  <a:cubicBezTo>
                    <a:pt x="679328" y="0"/>
                    <a:pt x="682240" y="1663"/>
                    <a:pt x="683839" y="4373"/>
                  </a:cubicBezTo>
                  <a:cubicBezTo>
                    <a:pt x="685437" y="7082"/>
                    <a:pt x="685485" y="10435"/>
                    <a:pt x="683963" y="13189"/>
                  </a:cubicBezTo>
                  <a:lnTo>
                    <a:pt x="495338" y="354568"/>
                  </a:lnTo>
                  <a:cubicBezTo>
                    <a:pt x="490842" y="362705"/>
                    <a:pt x="482279" y="367757"/>
                    <a:pt x="472982" y="367757"/>
                  </a:cubicBezTo>
                  <a:lnTo>
                    <a:pt x="8889" y="367757"/>
                  </a:lnTo>
                  <a:cubicBezTo>
                    <a:pt x="5743" y="367757"/>
                    <a:pt x="2831" y="366094"/>
                    <a:pt x="1233" y="363384"/>
                  </a:cubicBezTo>
                  <a:cubicBezTo>
                    <a:pt x="-366" y="360674"/>
                    <a:pt x="-413" y="357321"/>
                    <a:pt x="1108" y="354568"/>
                  </a:cubicBezTo>
                  <a:lnTo>
                    <a:pt x="189734" y="13189"/>
                  </a:lnTo>
                  <a:cubicBezTo>
                    <a:pt x="194230" y="5052"/>
                    <a:pt x="202792" y="0"/>
                    <a:pt x="212089" y="0"/>
                  </a:cubicBezTo>
                  <a:close/>
                </a:path>
              </a:pathLst>
            </a:custGeom>
            <a:gradFill rotWithShape="true">
              <a:gsLst>
                <a:gs pos="0">
                  <a:srgbClr val="000000">
                    <a:alpha val="100000"/>
                  </a:srgbClr>
                </a:gs>
                <a:gs pos="100000">
                  <a:srgbClr val="202020">
                    <a:alpha val="100000"/>
                  </a:srgbClr>
                </a:gs>
              </a:gsLst>
              <a:lin ang="5400000"/>
            </a:gradFill>
          </p:spPr>
        </p:sp>
        <p:sp>
          <p:nvSpPr>
            <p:cNvPr name="TextBox 4" id="4"/>
            <p:cNvSpPr txBox="true"/>
            <p:nvPr/>
          </p:nvSpPr>
          <p:spPr>
            <a:xfrm>
              <a:off x="101600" y="0"/>
              <a:ext cx="494230" cy="367757"/>
            </a:xfrm>
            <a:prstGeom prst="rect">
              <a:avLst/>
            </a:prstGeom>
          </p:spPr>
          <p:txBody>
            <a:bodyPr anchor="ctr" rtlCol="false" tIns="50800" lIns="50800" bIns="50800" rIns="50800"/>
            <a:lstStyle/>
            <a:p>
              <a:pPr algn="ctr">
                <a:lnSpc>
                  <a:spcPts val="2639"/>
                </a:lnSpc>
              </a:pPr>
            </a:p>
          </p:txBody>
        </p:sp>
      </p:grpSp>
      <p:grpSp>
        <p:nvGrpSpPr>
          <p:cNvPr name="Group 5" id="5"/>
          <p:cNvGrpSpPr/>
          <p:nvPr/>
        </p:nvGrpSpPr>
        <p:grpSpPr>
          <a:xfrm rot="-10800000">
            <a:off x="15661666" y="7154398"/>
            <a:ext cx="4649955" cy="4207804"/>
            <a:chOff x="0" y="0"/>
            <a:chExt cx="406400" cy="367757"/>
          </a:xfrm>
        </p:grpSpPr>
        <p:sp>
          <p:nvSpPr>
            <p:cNvPr name="Freeform 6" id="6"/>
            <p:cNvSpPr/>
            <p:nvPr/>
          </p:nvSpPr>
          <p:spPr>
            <a:xfrm flipH="false" flipV="false" rot="0">
              <a:off x="27991" y="0"/>
              <a:ext cx="350419" cy="367757"/>
            </a:xfrm>
            <a:custGeom>
              <a:avLst/>
              <a:gdLst/>
              <a:ahLst/>
              <a:cxnLst/>
              <a:rect r="r" b="b" t="t" l="l"/>
              <a:pathLst>
                <a:path h="367757" w="350419">
                  <a:moveTo>
                    <a:pt x="243472" y="0"/>
                  </a:moveTo>
                  <a:lnTo>
                    <a:pt x="310146" y="0"/>
                  </a:lnTo>
                  <a:cubicBezTo>
                    <a:pt x="324399" y="0"/>
                    <a:pt x="337590" y="7533"/>
                    <a:pt x="344832" y="19809"/>
                  </a:cubicBezTo>
                  <a:cubicBezTo>
                    <a:pt x="352074" y="32085"/>
                    <a:pt x="352288" y="47274"/>
                    <a:pt x="345395" y="59749"/>
                  </a:cubicBezTo>
                  <a:lnTo>
                    <a:pt x="208223" y="308008"/>
                  </a:lnTo>
                  <a:cubicBezTo>
                    <a:pt x="187854" y="344872"/>
                    <a:pt x="149063" y="367757"/>
                    <a:pt x="106946" y="367757"/>
                  </a:cubicBezTo>
                  <a:lnTo>
                    <a:pt x="40272" y="367757"/>
                  </a:lnTo>
                  <a:cubicBezTo>
                    <a:pt x="26019" y="367757"/>
                    <a:pt x="12828" y="360223"/>
                    <a:pt x="5586" y="347948"/>
                  </a:cubicBezTo>
                  <a:cubicBezTo>
                    <a:pt x="-1656" y="335672"/>
                    <a:pt x="-1870" y="320483"/>
                    <a:pt x="5023" y="308008"/>
                  </a:cubicBezTo>
                  <a:lnTo>
                    <a:pt x="142195" y="59749"/>
                  </a:lnTo>
                  <a:cubicBezTo>
                    <a:pt x="162564" y="22885"/>
                    <a:pt x="201355" y="0"/>
                    <a:pt x="243472" y="0"/>
                  </a:cubicBezTo>
                  <a:close/>
                </a:path>
              </a:pathLst>
            </a:custGeom>
            <a:gradFill rotWithShape="true">
              <a:gsLst>
                <a:gs pos="0">
                  <a:srgbClr val="FDB713">
                    <a:alpha val="100000"/>
                  </a:srgbClr>
                </a:gs>
                <a:gs pos="100000">
                  <a:srgbClr val="12568D">
                    <a:alpha val="100000"/>
                  </a:srgbClr>
                </a:gs>
              </a:gsLst>
              <a:lin ang="5400000"/>
            </a:gradFill>
          </p:spPr>
        </p:sp>
        <p:sp>
          <p:nvSpPr>
            <p:cNvPr name="TextBox 7" id="7"/>
            <p:cNvSpPr txBox="true"/>
            <p:nvPr/>
          </p:nvSpPr>
          <p:spPr>
            <a:xfrm>
              <a:off x="101600" y="0"/>
              <a:ext cx="203200" cy="367757"/>
            </a:xfrm>
            <a:prstGeom prst="rect">
              <a:avLst/>
            </a:prstGeom>
          </p:spPr>
          <p:txBody>
            <a:bodyPr anchor="ctr" rtlCol="false" tIns="50800" lIns="50800" bIns="50800" rIns="50800"/>
            <a:lstStyle/>
            <a:p>
              <a:pPr algn="ctr">
                <a:lnSpc>
                  <a:spcPts val="2639"/>
                </a:lnSpc>
              </a:pPr>
            </a:p>
          </p:txBody>
        </p:sp>
      </p:grpSp>
      <p:grpSp>
        <p:nvGrpSpPr>
          <p:cNvPr name="Group 8" id="8"/>
          <p:cNvGrpSpPr/>
          <p:nvPr/>
        </p:nvGrpSpPr>
        <p:grpSpPr>
          <a:xfrm rot="0">
            <a:off x="17037291" y="9143827"/>
            <a:ext cx="539268" cy="530539"/>
            <a:chOff x="0" y="0"/>
            <a:chExt cx="142029" cy="139730"/>
          </a:xfrm>
        </p:grpSpPr>
        <p:sp>
          <p:nvSpPr>
            <p:cNvPr name="Freeform 9" id="9"/>
            <p:cNvSpPr/>
            <p:nvPr/>
          </p:nvSpPr>
          <p:spPr>
            <a:xfrm flipH="false" flipV="false" rot="0">
              <a:off x="0" y="0"/>
              <a:ext cx="142029" cy="139730"/>
            </a:xfrm>
            <a:custGeom>
              <a:avLst/>
              <a:gdLst/>
              <a:ahLst/>
              <a:cxnLst/>
              <a:rect r="r" b="b" t="t" l="l"/>
              <a:pathLst>
                <a:path h="139730" w="142029">
                  <a:moveTo>
                    <a:pt x="69865" y="0"/>
                  </a:moveTo>
                  <a:lnTo>
                    <a:pt x="72164" y="0"/>
                  </a:lnTo>
                  <a:cubicBezTo>
                    <a:pt x="90694" y="0"/>
                    <a:pt x="108464" y="7361"/>
                    <a:pt x="121566" y="20463"/>
                  </a:cubicBezTo>
                  <a:cubicBezTo>
                    <a:pt x="134669" y="33565"/>
                    <a:pt x="142029" y="51336"/>
                    <a:pt x="142029" y="69865"/>
                  </a:cubicBezTo>
                  <a:lnTo>
                    <a:pt x="142029" y="69865"/>
                  </a:lnTo>
                  <a:cubicBezTo>
                    <a:pt x="142029" y="88395"/>
                    <a:pt x="134669" y="106165"/>
                    <a:pt x="121566" y="119267"/>
                  </a:cubicBezTo>
                  <a:cubicBezTo>
                    <a:pt x="108464" y="132370"/>
                    <a:pt x="90694" y="139730"/>
                    <a:pt x="72164" y="139730"/>
                  </a:cubicBezTo>
                  <a:lnTo>
                    <a:pt x="69865" y="139730"/>
                  </a:lnTo>
                  <a:cubicBezTo>
                    <a:pt x="51336" y="139730"/>
                    <a:pt x="33565" y="132370"/>
                    <a:pt x="20463" y="119267"/>
                  </a:cubicBezTo>
                  <a:cubicBezTo>
                    <a:pt x="7361" y="106165"/>
                    <a:pt x="0" y="88395"/>
                    <a:pt x="0" y="69865"/>
                  </a:cubicBezTo>
                  <a:lnTo>
                    <a:pt x="0" y="69865"/>
                  </a:lnTo>
                  <a:cubicBezTo>
                    <a:pt x="0" y="51336"/>
                    <a:pt x="7361" y="33565"/>
                    <a:pt x="20463" y="20463"/>
                  </a:cubicBezTo>
                  <a:cubicBezTo>
                    <a:pt x="33565" y="7361"/>
                    <a:pt x="51336" y="0"/>
                    <a:pt x="69865" y="0"/>
                  </a:cubicBezTo>
                  <a:close/>
                </a:path>
              </a:pathLst>
            </a:custGeom>
            <a:solidFill>
              <a:srgbClr val="FDB713"/>
            </a:solidFill>
          </p:spPr>
        </p:sp>
        <p:sp>
          <p:nvSpPr>
            <p:cNvPr name="TextBox 10" id="10"/>
            <p:cNvSpPr txBox="true"/>
            <p:nvPr/>
          </p:nvSpPr>
          <p:spPr>
            <a:xfrm>
              <a:off x="0" y="0"/>
              <a:ext cx="142029" cy="139730"/>
            </a:xfrm>
            <a:prstGeom prst="rect">
              <a:avLst/>
            </a:prstGeom>
          </p:spPr>
          <p:txBody>
            <a:bodyPr anchor="ctr" rtlCol="false" tIns="50800" lIns="50800" bIns="50800" rIns="50800"/>
            <a:lstStyle/>
            <a:p>
              <a:pPr algn="ctr">
                <a:lnSpc>
                  <a:spcPts val="2639"/>
                </a:lnSpc>
              </a:pPr>
            </a:p>
          </p:txBody>
        </p:sp>
      </p:grpSp>
      <p:sp>
        <p:nvSpPr>
          <p:cNvPr name="Freeform 11" id="11"/>
          <p:cNvSpPr/>
          <p:nvPr/>
        </p:nvSpPr>
        <p:spPr>
          <a:xfrm flipH="false" flipV="false" rot="0">
            <a:off x="-196555" y="0"/>
            <a:ext cx="9340555" cy="6539953"/>
          </a:xfrm>
          <a:custGeom>
            <a:avLst/>
            <a:gdLst/>
            <a:ahLst/>
            <a:cxnLst/>
            <a:rect r="r" b="b" t="t" l="l"/>
            <a:pathLst>
              <a:path h="6539953" w="9340555">
                <a:moveTo>
                  <a:pt x="0" y="0"/>
                </a:moveTo>
                <a:lnTo>
                  <a:pt x="9340555" y="0"/>
                </a:lnTo>
                <a:lnTo>
                  <a:pt x="9340555" y="6539953"/>
                </a:lnTo>
                <a:lnTo>
                  <a:pt x="0" y="6539953"/>
                </a:lnTo>
                <a:lnTo>
                  <a:pt x="0" y="0"/>
                </a:lnTo>
                <a:close/>
              </a:path>
            </a:pathLst>
          </a:custGeom>
          <a:blipFill>
            <a:blip r:embed="rId2"/>
            <a:stretch>
              <a:fillRect l="0" t="0" r="0" b="0"/>
            </a:stretch>
          </a:blipFill>
        </p:spPr>
      </p:sp>
      <p:sp>
        <p:nvSpPr>
          <p:cNvPr name="TextBox 12" id="12"/>
          <p:cNvSpPr txBox="true"/>
          <p:nvPr/>
        </p:nvSpPr>
        <p:spPr>
          <a:xfrm rot="0">
            <a:off x="16985042" y="9220200"/>
            <a:ext cx="456776" cy="339692"/>
          </a:xfrm>
          <a:prstGeom prst="rect">
            <a:avLst/>
          </a:prstGeom>
        </p:spPr>
        <p:txBody>
          <a:bodyPr anchor="t" rtlCol="false" tIns="0" lIns="0" bIns="0" rIns="0">
            <a:spAutoFit/>
          </a:bodyPr>
          <a:lstStyle/>
          <a:p>
            <a:pPr algn="r">
              <a:lnSpc>
                <a:spcPts val="2799"/>
              </a:lnSpc>
            </a:pPr>
            <a:r>
              <a:rPr lang="en-US" b="true" sz="1999">
                <a:solidFill>
                  <a:srgbClr val="000000"/>
                </a:solidFill>
                <a:latin typeface="Inter Bold"/>
                <a:ea typeface="Inter Bold"/>
                <a:cs typeface="Inter Bold"/>
                <a:sym typeface="Inter Bold"/>
              </a:rPr>
              <a:t>04</a:t>
            </a:r>
          </a:p>
        </p:txBody>
      </p:sp>
      <p:sp>
        <p:nvSpPr>
          <p:cNvPr name="TextBox 13" id="13"/>
          <p:cNvSpPr txBox="true"/>
          <p:nvPr/>
        </p:nvSpPr>
        <p:spPr>
          <a:xfrm rot="0">
            <a:off x="9162433" y="1004170"/>
            <a:ext cx="9160273" cy="2457486"/>
          </a:xfrm>
          <a:prstGeom prst="rect">
            <a:avLst/>
          </a:prstGeom>
        </p:spPr>
        <p:txBody>
          <a:bodyPr anchor="t" rtlCol="false" tIns="0" lIns="0" bIns="0" rIns="0">
            <a:spAutoFit/>
          </a:bodyPr>
          <a:lstStyle/>
          <a:p>
            <a:pPr algn="l">
              <a:lnSpc>
                <a:spcPts val="9600"/>
              </a:lnSpc>
            </a:pPr>
            <a:r>
              <a:rPr lang="en-US" sz="8000">
                <a:solidFill>
                  <a:srgbClr val="FFFFFF"/>
                </a:solidFill>
                <a:latin typeface="Norwester"/>
                <a:ea typeface="Norwester"/>
                <a:cs typeface="Norwester"/>
                <a:sym typeface="Norwester"/>
              </a:rPr>
              <a:t>DIAGRAM BLOK SISTEM OTOMASI</a:t>
            </a:r>
          </a:p>
        </p:txBody>
      </p:sp>
      <p:sp>
        <p:nvSpPr>
          <p:cNvPr name="TextBox 14" id="14"/>
          <p:cNvSpPr txBox="true"/>
          <p:nvPr/>
        </p:nvSpPr>
        <p:spPr>
          <a:xfrm rot="0">
            <a:off x="9162433" y="3650390"/>
            <a:ext cx="8144209" cy="4355477"/>
          </a:xfrm>
          <a:prstGeom prst="rect">
            <a:avLst/>
          </a:prstGeom>
        </p:spPr>
        <p:txBody>
          <a:bodyPr anchor="t" rtlCol="false" tIns="0" lIns="0" bIns="0" rIns="0">
            <a:spAutoFit/>
          </a:bodyPr>
          <a:lstStyle/>
          <a:p>
            <a:pPr algn="l">
              <a:lnSpc>
                <a:spcPts val="2875"/>
              </a:lnSpc>
            </a:pPr>
            <a:r>
              <a:rPr lang="en-US" sz="2053">
                <a:solidFill>
                  <a:srgbClr val="FFFFFF"/>
                </a:solidFill>
                <a:latin typeface="Inter"/>
                <a:ea typeface="Inter"/>
                <a:cs typeface="Inter"/>
                <a:sym typeface="Inter"/>
              </a:rPr>
              <a:t>Diagram blok menggambarkan hubungan sederhana antara input, kontroler, dan output dalam sistem otomasi. Sensor memberikan data awal yang menjadi masukan bagi Arduino untuk diproses. Setelah diproses, aktuator bekerja berdasarkan keputusan kontrol yang ditentukan oleh logika program. Diagram blok membantu memahami aliran kerja sistem secara keseluruhan.</a:t>
            </a:r>
          </a:p>
          <a:p>
            <a:pPr algn="l">
              <a:lnSpc>
                <a:spcPts val="2875"/>
              </a:lnSpc>
            </a:pPr>
          </a:p>
          <a:p>
            <a:pPr algn="l" marL="443391" indent="-221695" lvl="1">
              <a:lnSpc>
                <a:spcPts val="2875"/>
              </a:lnSpc>
              <a:buFont typeface="Arial"/>
              <a:buChar char="•"/>
            </a:pPr>
            <a:r>
              <a:rPr lang="en-US" sz="2053">
                <a:solidFill>
                  <a:srgbClr val="FFFFFF"/>
                </a:solidFill>
                <a:latin typeface="Inter"/>
                <a:ea typeface="Inter"/>
                <a:cs typeface="Inter"/>
                <a:sym typeface="Inter"/>
              </a:rPr>
              <a:t>Input: TT-101, LT-102, PT-103.</a:t>
            </a:r>
          </a:p>
          <a:p>
            <a:pPr algn="l" marL="443391" indent="-221695" lvl="1">
              <a:lnSpc>
                <a:spcPts val="2875"/>
              </a:lnSpc>
              <a:buFont typeface="Arial"/>
              <a:buChar char="•"/>
            </a:pPr>
            <a:r>
              <a:rPr lang="en-US" sz="2053">
                <a:solidFill>
                  <a:srgbClr val="FFFFFF"/>
                </a:solidFill>
                <a:latin typeface="Inter"/>
                <a:ea typeface="Inter"/>
                <a:cs typeface="Inter"/>
                <a:sym typeface="Inter"/>
              </a:rPr>
              <a:t>C</a:t>
            </a:r>
            <a:r>
              <a:rPr lang="en-US" sz="2053">
                <a:solidFill>
                  <a:srgbClr val="FFFFFF"/>
                </a:solidFill>
                <a:latin typeface="Inter"/>
                <a:ea typeface="Inter"/>
                <a:cs typeface="Inter"/>
                <a:sym typeface="Inter"/>
              </a:rPr>
              <a:t>ontroller: Arduino Uno.</a:t>
            </a:r>
          </a:p>
          <a:p>
            <a:pPr algn="l" marL="443391" indent="-221695" lvl="1">
              <a:lnSpc>
                <a:spcPts val="2875"/>
              </a:lnSpc>
              <a:buFont typeface="Arial"/>
              <a:buChar char="•"/>
            </a:pPr>
            <a:r>
              <a:rPr lang="en-US" sz="2053">
                <a:solidFill>
                  <a:srgbClr val="FFFFFF"/>
                </a:solidFill>
                <a:latin typeface="Inter"/>
                <a:ea typeface="Inter"/>
                <a:cs typeface="Inter"/>
                <a:sym typeface="Inter"/>
              </a:rPr>
              <a:t>Output: Pompa, Valve, Alarm, LCD.</a:t>
            </a:r>
          </a:p>
          <a:p>
            <a:pPr algn="l" marL="443391" indent="-221695" lvl="1">
              <a:lnSpc>
                <a:spcPts val="2875"/>
              </a:lnSpc>
              <a:buFont typeface="Arial"/>
              <a:buChar char="•"/>
            </a:pPr>
            <a:r>
              <a:rPr lang="en-US" sz="2053">
                <a:solidFill>
                  <a:srgbClr val="FFFFFF"/>
                </a:solidFill>
                <a:latin typeface="Inter"/>
                <a:ea typeface="Inter"/>
                <a:cs typeface="Inter"/>
                <a:sym typeface="Inter"/>
              </a:rPr>
              <a:t>Alur dasar: Input → Pemrosesan → Output.</a:t>
            </a:r>
          </a:p>
          <a:p>
            <a:pPr algn="l">
              <a:lnSpc>
                <a:spcPts val="2875"/>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202020">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778409" y="-421296"/>
            <a:ext cx="4639553" cy="1768548"/>
            <a:chOff x="0" y="0"/>
            <a:chExt cx="964761" cy="367757"/>
          </a:xfrm>
        </p:grpSpPr>
        <p:sp>
          <p:nvSpPr>
            <p:cNvPr name="Freeform 3" id="3"/>
            <p:cNvSpPr/>
            <p:nvPr/>
          </p:nvSpPr>
          <p:spPr>
            <a:xfrm flipH="false" flipV="false" rot="0">
              <a:off x="28053" y="0"/>
              <a:ext cx="908654" cy="367757"/>
            </a:xfrm>
            <a:custGeom>
              <a:avLst/>
              <a:gdLst/>
              <a:ahLst/>
              <a:cxnLst/>
              <a:rect r="r" b="b" t="t" l="l"/>
              <a:pathLst>
                <a:path h="367757" w="908654">
                  <a:moveTo>
                    <a:pt x="243563" y="0"/>
                  </a:moveTo>
                  <a:lnTo>
                    <a:pt x="868292" y="0"/>
                  </a:lnTo>
                  <a:cubicBezTo>
                    <a:pt x="882576" y="0"/>
                    <a:pt x="895797" y="7550"/>
                    <a:pt x="903055" y="19853"/>
                  </a:cubicBezTo>
                  <a:cubicBezTo>
                    <a:pt x="910314" y="32156"/>
                    <a:pt x="910528" y="47380"/>
                    <a:pt x="903620" y="59883"/>
                  </a:cubicBezTo>
                  <a:lnTo>
                    <a:pt x="766595" y="307874"/>
                  </a:lnTo>
                  <a:cubicBezTo>
                    <a:pt x="746181" y="344820"/>
                    <a:pt x="707303" y="367757"/>
                    <a:pt x="665092" y="367757"/>
                  </a:cubicBezTo>
                  <a:lnTo>
                    <a:pt x="40363" y="367757"/>
                  </a:lnTo>
                  <a:cubicBezTo>
                    <a:pt x="26078" y="367757"/>
                    <a:pt x="12858" y="360206"/>
                    <a:pt x="5599" y="347903"/>
                  </a:cubicBezTo>
                  <a:cubicBezTo>
                    <a:pt x="-1659" y="335600"/>
                    <a:pt x="-1874" y="320377"/>
                    <a:pt x="5035" y="307874"/>
                  </a:cubicBezTo>
                  <a:lnTo>
                    <a:pt x="142059" y="59883"/>
                  </a:lnTo>
                  <a:cubicBezTo>
                    <a:pt x="162474" y="22936"/>
                    <a:pt x="201351" y="0"/>
                    <a:pt x="243563" y="0"/>
                  </a:cubicBezTo>
                  <a:close/>
                </a:path>
              </a:pathLst>
            </a:custGeom>
            <a:gradFill rotWithShape="true">
              <a:gsLst>
                <a:gs pos="0">
                  <a:srgbClr val="FDB713">
                    <a:alpha val="100000"/>
                  </a:srgbClr>
                </a:gs>
                <a:gs pos="100000">
                  <a:srgbClr val="12568D">
                    <a:alpha val="100000"/>
                  </a:srgbClr>
                </a:gs>
              </a:gsLst>
              <a:lin ang="0"/>
            </a:gradFill>
          </p:spPr>
        </p:sp>
        <p:sp>
          <p:nvSpPr>
            <p:cNvPr name="TextBox 4" id="4"/>
            <p:cNvSpPr txBox="true"/>
            <p:nvPr/>
          </p:nvSpPr>
          <p:spPr>
            <a:xfrm>
              <a:off x="101600" y="0"/>
              <a:ext cx="761561" cy="367757"/>
            </a:xfrm>
            <a:prstGeom prst="rect">
              <a:avLst/>
            </a:prstGeom>
          </p:spPr>
          <p:txBody>
            <a:bodyPr anchor="ctr" rtlCol="false" tIns="50800" lIns="50800" bIns="50800" rIns="50800"/>
            <a:lstStyle/>
            <a:p>
              <a:pPr algn="ctr">
                <a:lnSpc>
                  <a:spcPts val="2639"/>
                </a:lnSpc>
              </a:pPr>
            </a:p>
          </p:txBody>
        </p:sp>
      </p:grpSp>
      <p:grpSp>
        <p:nvGrpSpPr>
          <p:cNvPr name="Group 5" id="5"/>
          <p:cNvGrpSpPr/>
          <p:nvPr/>
        </p:nvGrpSpPr>
        <p:grpSpPr>
          <a:xfrm rot="0">
            <a:off x="17037291" y="9143827"/>
            <a:ext cx="539268" cy="530539"/>
            <a:chOff x="0" y="0"/>
            <a:chExt cx="142029" cy="139730"/>
          </a:xfrm>
        </p:grpSpPr>
        <p:sp>
          <p:nvSpPr>
            <p:cNvPr name="Freeform 6" id="6"/>
            <p:cNvSpPr/>
            <p:nvPr/>
          </p:nvSpPr>
          <p:spPr>
            <a:xfrm flipH="false" flipV="false" rot="0">
              <a:off x="0" y="0"/>
              <a:ext cx="142029" cy="139730"/>
            </a:xfrm>
            <a:custGeom>
              <a:avLst/>
              <a:gdLst/>
              <a:ahLst/>
              <a:cxnLst/>
              <a:rect r="r" b="b" t="t" l="l"/>
              <a:pathLst>
                <a:path h="139730" w="142029">
                  <a:moveTo>
                    <a:pt x="69865" y="0"/>
                  </a:moveTo>
                  <a:lnTo>
                    <a:pt x="72164" y="0"/>
                  </a:lnTo>
                  <a:cubicBezTo>
                    <a:pt x="90694" y="0"/>
                    <a:pt x="108464" y="7361"/>
                    <a:pt x="121566" y="20463"/>
                  </a:cubicBezTo>
                  <a:cubicBezTo>
                    <a:pt x="134669" y="33565"/>
                    <a:pt x="142029" y="51336"/>
                    <a:pt x="142029" y="69865"/>
                  </a:cubicBezTo>
                  <a:lnTo>
                    <a:pt x="142029" y="69865"/>
                  </a:lnTo>
                  <a:cubicBezTo>
                    <a:pt x="142029" y="88395"/>
                    <a:pt x="134669" y="106165"/>
                    <a:pt x="121566" y="119267"/>
                  </a:cubicBezTo>
                  <a:cubicBezTo>
                    <a:pt x="108464" y="132370"/>
                    <a:pt x="90694" y="139730"/>
                    <a:pt x="72164" y="139730"/>
                  </a:cubicBezTo>
                  <a:lnTo>
                    <a:pt x="69865" y="139730"/>
                  </a:lnTo>
                  <a:cubicBezTo>
                    <a:pt x="51336" y="139730"/>
                    <a:pt x="33565" y="132370"/>
                    <a:pt x="20463" y="119267"/>
                  </a:cubicBezTo>
                  <a:cubicBezTo>
                    <a:pt x="7361" y="106165"/>
                    <a:pt x="0" y="88395"/>
                    <a:pt x="0" y="69865"/>
                  </a:cubicBezTo>
                  <a:lnTo>
                    <a:pt x="0" y="69865"/>
                  </a:lnTo>
                  <a:cubicBezTo>
                    <a:pt x="0" y="51336"/>
                    <a:pt x="7361" y="33565"/>
                    <a:pt x="20463" y="20463"/>
                  </a:cubicBezTo>
                  <a:cubicBezTo>
                    <a:pt x="33565" y="7361"/>
                    <a:pt x="51336" y="0"/>
                    <a:pt x="69865" y="0"/>
                  </a:cubicBezTo>
                  <a:close/>
                </a:path>
              </a:pathLst>
            </a:custGeom>
            <a:solidFill>
              <a:srgbClr val="FDB713"/>
            </a:solidFill>
          </p:spPr>
        </p:sp>
        <p:sp>
          <p:nvSpPr>
            <p:cNvPr name="TextBox 7" id="7"/>
            <p:cNvSpPr txBox="true"/>
            <p:nvPr/>
          </p:nvSpPr>
          <p:spPr>
            <a:xfrm>
              <a:off x="0" y="0"/>
              <a:ext cx="142029" cy="139730"/>
            </a:xfrm>
            <a:prstGeom prst="rect">
              <a:avLst/>
            </a:prstGeom>
          </p:spPr>
          <p:txBody>
            <a:bodyPr anchor="ctr" rtlCol="false" tIns="50800" lIns="50800" bIns="50800" rIns="50800"/>
            <a:lstStyle/>
            <a:p>
              <a:pPr algn="ctr">
                <a:lnSpc>
                  <a:spcPts val="2639"/>
                </a:lnSpc>
              </a:pPr>
            </a:p>
          </p:txBody>
        </p:sp>
      </p:grpSp>
      <p:sp>
        <p:nvSpPr>
          <p:cNvPr name="Freeform 8" id="8"/>
          <p:cNvSpPr/>
          <p:nvPr/>
        </p:nvSpPr>
        <p:spPr>
          <a:xfrm flipH="false" flipV="false" rot="0">
            <a:off x="4598107" y="0"/>
            <a:ext cx="13689893" cy="6417137"/>
          </a:xfrm>
          <a:custGeom>
            <a:avLst/>
            <a:gdLst/>
            <a:ahLst/>
            <a:cxnLst/>
            <a:rect r="r" b="b" t="t" l="l"/>
            <a:pathLst>
              <a:path h="6417137" w="13689893">
                <a:moveTo>
                  <a:pt x="0" y="0"/>
                </a:moveTo>
                <a:lnTo>
                  <a:pt x="13689893" y="0"/>
                </a:lnTo>
                <a:lnTo>
                  <a:pt x="13689893" y="6417137"/>
                </a:lnTo>
                <a:lnTo>
                  <a:pt x="0" y="6417137"/>
                </a:lnTo>
                <a:lnTo>
                  <a:pt x="0" y="0"/>
                </a:lnTo>
                <a:close/>
              </a:path>
            </a:pathLst>
          </a:custGeom>
          <a:blipFill>
            <a:blip r:embed="rId2"/>
            <a:stretch>
              <a:fillRect l="0" t="0" r="0" b="0"/>
            </a:stretch>
          </a:blipFill>
        </p:spPr>
      </p:sp>
      <p:sp>
        <p:nvSpPr>
          <p:cNvPr name="TextBox 9" id="9"/>
          <p:cNvSpPr txBox="true"/>
          <p:nvPr/>
        </p:nvSpPr>
        <p:spPr>
          <a:xfrm rot="0">
            <a:off x="382776" y="1521215"/>
            <a:ext cx="4044144" cy="4895922"/>
          </a:xfrm>
          <a:prstGeom prst="rect">
            <a:avLst/>
          </a:prstGeom>
        </p:spPr>
        <p:txBody>
          <a:bodyPr anchor="t" rtlCol="false" tIns="0" lIns="0" bIns="0" rIns="0">
            <a:spAutoFit/>
          </a:bodyPr>
          <a:lstStyle/>
          <a:p>
            <a:pPr algn="l">
              <a:lnSpc>
                <a:spcPts val="9600"/>
              </a:lnSpc>
            </a:pPr>
            <a:r>
              <a:rPr lang="en-US" sz="8000">
                <a:solidFill>
                  <a:srgbClr val="FFFFFF"/>
                </a:solidFill>
                <a:latin typeface="Norwester"/>
                <a:ea typeface="Norwester"/>
                <a:cs typeface="Norwester"/>
                <a:sym typeface="Norwester"/>
              </a:rPr>
              <a:t>DIAGRAM ALIR KERJA SISTEM</a:t>
            </a:r>
          </a:p>
        </p:txBody>
      </p:sp>
      <p:sp>
        <p:nvSpPr>
          <p:cNvPr name="TextBox 10" id="10"/>
          <p:cNvSpPr txBox="true"/>
          <p:nvPr/>
        </p:nvSpPr>
        <p:spPr>
          <a:xfrm rot="0">
            <a:off x="382776" y="6541842"/>
            <a:ext cx="9875200" cy="3403716"/>
          </a:xfrm>
          <a:prstGeom prst="rect">
            <a:avLst/>
          </a:prstGeom>
        </p:spPr>
        <p:txBody>
          <a:bodyPr anchor="t" rtlCol="false" tIns="0" lIns="0" bIns="0" rIns="0">
            <a:spAutoFit/>
          </a:bodyPr>
          <a:lstStyle/>
          <a:p>
            <a:pPr algn="just">
              <a:lnSpc>
                <a:spcPts val="2690"/>
              </a:lnSpc>
            </a:pPr>
            <a:r>
              <a:rPr lang="en-US" sz="1921">
                <a:solidFill>
                  <a:srgbClr val="FFFFFF"/>
                </a:solidFill>
                <a:latin typeface="Inter"/>
                <a:ea typeface="Inter"/>
                <a:cs typeface="Inter"/>
                <a:sym typeface="Inter"/>
              </a:rPr>
              <a:t>Diagram alir menjelaskan urutan kerja sistem dari mulai sensor mengambil data hingga aktuator melakukan aksi. Alur ini memudahkan pemahaman mengenai logika yang berjalan pada Arduino. Setiap langkah menunjukkan bagaimana sistem bereaksi terhadap perubahan variabel proses. Diagram ini membantu dalam analisis dan troubleshooting ketika sistem tidak bekerja normal.</a:t>
            </a:r>
          </a:p>
          <a:p>
            <a:pPr algn="just" marL="414874" indent="-207437" lvl="1">
              <a:lnSpc>
                <a:spcPts val="2690"/>
              </a:lnSpc>
              <a:buFont typeface="Arial"/>
              <a:buChar char="•"/>
            </a:pPr>
            <a:r>
              <a:rPr lang="en-US" sz="1921">
                <a:solidFill>
                  <a:srgbClr val="FFFFFF"/>
                </a:solidFill>
                <a:latin typeface="Inter"/>
                <a:ea typeface="Inter"/>
                <a:cs typeface="Inter"/>
                <a:sym typeface="Inter"/>
              </a:rPr>
              <a:t>Sensor membaca suhu, level, tekanan.</a:t>
            </a:r>
          </a:p>
          <a:p>
            <a:pPr algn="just" marL="414874" indent="-207437" lvl="1">
              <a:lnSpc>
                <a:spcPts val="2690"/>
              </a:lnSpc>
              <a:buFont typeface="Arial"/>
              <a:buChar char="•"/>
            </a:pPr>
            <a:r>
              <a:rPr lang="en-US" sz="1921">
                <a:solidFill>
                  <a:srgbClr val="FFFFFF"/>
                </a:solidFill>
                <a:latin typeface="Inter"/>
                <a:ea typeface="Inter"/>
                <a:cs typeface="Inter"/>
                <a:sym typeface="Inter"/>
              </a:rPr>
              <a:t>Data dikirim ke Arduino.</a:t>
            </a:r>
          </a:p>
          <a:p>
            <a:pPr algn="just" marL="414874" indent="-207437" lvl="1">
              <a:lnSpc>
                <a:spcPts val="2690"/>
              </a:lnSpc>
              <a:buFont typeface="Arial"/>
              <a:buChar char="•"/>
            </a:pPr>
            <a:r>
              <a:rPr lang="en-US" sz="1921">
                <a:solidFill>
                  <a:srgbClr val="FFFFFF"/>
                </a:solidFill>
                <a:latin typeface="Inter"/>
                <a:ea typeface="Inter"/>
                <a:cs typeface="Inter"/>
                <a:sym typeface="Inter"/>
              </a:rPr>
              <a:t>Arduino memproses dan membandingkan dengan batas.</a:t>
            </a:r>
          </a:p>
          <a:p>
            <a:pPr algn="just" marL="414874" indent="-207437" lvl="1">
              <a:lnSpc>
                <a:spcPts val="2690"/>
              </a:lnSpc>
              <a:buFont typeface="Arial"/>
              <a:buChar char="•"/>
            </a:pPr>
            <a:r>
              <a:rPr lang="en-US" sz="1921">
                <a:solidFill>
                  <a:srgbClr val="FFFFFF"/>
                </a:solidFill>
                <a:latin typeface="Inter"/>
                <a:ea typeface="Inter"/>
                <a:cs typeface="Inter"/>
                <a:sym typeface="Inter"/>
              </a:rPr>
              <a:t>Aktuator bekerja sesuai keputusan kontrol.</a:t>
            </a:r>
          </a:p>
          <a:p>
            <a:pPr algn="just">
              <a:lnSpc>
                <a:spcPts val="2690"/>
              </a:lnSpc>
            </a:pPr>
          </a:p>
        </p:txBody>
      </p:sp>
      <p:sp>
        <p:nvSpPr>
          <p:cNvPr name="TextBox 11" id="11"/>
          <p:cNvSpPr txBox="true"/>
          <p:nvPr/>
        </p:nvSpPr>
        <p:spPr>
          <a:xfrm rot="0">
            <a:off x="16985042" y="9220200"/>
            <a:ext cx="456776" cy="339692"/>
          </a:xfrm>
          <a:prstGeom prst="rect">
            <a:avLst/>
          </a:prstGeom>
        </p:spPr>
        <p:txBody>
          <a:bodyPr anchor="t" rtlCol="false" tIns="0" lIns="0" bIns="0" rIns="0">
            <a:spAutoFit/>
          </a:bodyPr>
          <a:lstStyle/>
          <a:p>
            <a:pPr algn="r">
              <a:lnSpc>
                <a:spcPts val="2799"/>
              </a:lnSpc>
            </a:pPr>
            <a:r>
              <a:rPr lang="en-US" b="true" sz="1999">
                <a:solidFill>
                  <a:srgbClr val="000000"/>
                </a:solidFill>
                <a:latin typeface="Inter Bold"/>
                <a:ea typeface="Inter Bold"/>
                <a:cs typeface="Inter Bold"/>
                <a:sym typeface="Inter Bold"/>
              </a:rPr>
              <a:t>14</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419376" y="7377205"/>
            <a:ext cx="9235250" cy="3910055"/>
            <a:chOff x="0" y="0"/>
            <a:chExt cx="868613" cy="367757"/>
          </a:xfrm>
        </p:grpSpPr>
        <p:sp>
          <p:nvSpPr>
            <p:cNvPr name="Freeform 3" id="3"/>
            <p:cNvSpPr/>
            <p:nvPr/>
          </p:nvSpPr>
          <p:spPr>
            <a:xfrm flipH="false" flipV="false" rot="0">
              <a:off x="14093" y="0"/>
              <a:ext cx="840426" cy="367757"/>
            </a:xfrm>
            <a:custGeom>
              <a:avLst/>
              <a:gdLst/>
              <a:ahLst/>
              <a:cxnLst/>
              <a:rect r="r" b="b" t="t" l="l"/>
              <a:pathLst>
                <a:path h="367757" w="840426">
                  <a:moveTo>
                    <a:pt x="223477" y="0"/>
                  </a:moveTo>
                  <a:lnTo>
                    <a:pt x="820149" y="0"/>
                  </a:lnTo>
                  <a:cubicBezTo>
                    <a:pt x="827326" y="0"/>
                    <a:pt x="833967" y="3793"/>
                    <a:pt x="837614" y="9974"/>
                  </a:cubicBezTo>
                  <a:cubicBezTo>
                    <a:pt x="841260" y="16155"/>
                    <a:pt x="841368" y="23802"/>
                    <a:pt x="837897" y="30084"/>
                  </a:cubicBezTo>
                  <a:lnTo>
                    <a:pt x="667942" y="337673"/>
                  </a:lnTo>
                  <a:cubicBezTo>
                    <a:pt x="657686" y="356234"/>
                    <a:pt x="638155" y="367757"/>
                    <a:pt x="616949" y="367757"/>
                  </a:cubicBezTo>
                  <a:lnTo>
                    <a:pt x="20277" y="367757"/>
                  </a:lnTo>
                  <a:cubicBezTo>
                    <a:pt x="13101" y="367757"/>
                    <a:pt x="6459" y="363963"/>
                    <a:pt x="2813" y="357783"/>
                  </a:cubicBezTo>
                  <a:cubicBezTo>
                    <a:pt x="-833" y="351602"/>
                    <a:pt x="-941" y="343954"/>
                    <a:pt x="2529" y="337673"/>
                  </a:cubicBezTo>
                  <a:lnTo>
                    <a:pt x="172485" y="30084"/>
                  </a:lnTo>
                  <a:cubicBezTo>
                    <a:pt x="182740" y="11523"/>
                    <a:pt x="202271" y="0"/>
                    <a:pt x="223477" y="0"/>
                  </a:cubicBezTo>
                  <a:close/>
                </a:path>
              </a:pathLst>
            </a:custGeom>
            <a:gradFill rotWithShape="true">
              <a:gsLst>
                <a:gs pos="0">
                  <a:srgbClr val="000000">
                    <a:alpha val="100000"/>
                  </a:srgbClr>
                </a:gs>
                <a:gs pos="100000">
                  <a:srgbClr val="202020">
                    <a:alpha val="100000"/>
                  </a:srgbClr>
                </a:gs>
              </a:gsLst>
              <a:lin ang="5400000"/>
            </a:gradFill>
          </p:spPr>
        </p:sp>
        <p:sp>
          <p:nvSpPr>
            <p:cNvPr name="TextBox 4" id="4"/>
            <p:cNvSpPr txBox="true"/>
            <p:nvPr/>
          </p:nvSpPr>
          <p:spPr>
            <a:xfrm>
              <a:off x="101600" y="0"/>
              <a:ext cx="665413" cy="367757"/>
            </a:xfrm>
            <a:prstGeom prst="rect">
              <a:avLst/>
            </a:prstGeom>
          </p:spPr>
          <p:txBody>
            <a:bodyPr anchor="ctr" rtlCol="false" tIns="50800" lIns="50800" bIns="50800" rIns="50800"/>
            <a:lstStyle/>
            <a:p>
              <a:pPr algn="ctr">
                <a:lnSpc>
                  <a:spcPts val="2639"/>
                </a:lnSpc>
              </a:pPr>
            </a:p>
          </p:txBody>
        </p:sp>
      </p:grpSp>
      <p:grpSp>
        <p:nvGrpSpPr>
          <p:cNvPr name="Group 5" id="5"/>
          <p:cNvGrpSpPr/>
          <p:nvPr/>
        </p:nvGrpSpPr>
        <p:grpSpPr>
          <a:xfrm rot="0">
            <a:off x="10514663" y="-685381"/>
            <a:ext cx="9553970" cy="2641014"/>
            <a:chOff x="0" y="0"/>
            <a:chExt cx="1246433" cy="344553"/>
          </a:xfrm>
        </p:grpSpPr>
        <p:sp>
          <p:nvSpPr>
            <p:cNvPr name="Freeform 6" id="6"/>
            <p:cNvSpPr/>
            <p:nvPr/>
          </p:nvSpPr>
          <p:spPr>
            <a:xfrm flipH="false" flipV="false" rot="0">
              <a:off x="21196" y="0"/>
              <a:ext cx="1204042" cy="344553"/>
            </a:xfrm>
            <a:custGeom>
              <a:avLst/>
              <a:gdLst/>
              <a:ahLst/>
              <a:cxnLst/>
              <a:rect r="r" b="b" t="t" l="l"/>
              <a:pathLst>
                <a:path h="344553" w="1204042">
                  <a:moveTo>
                    <a:pt x="231434" y="0"/>
                  </a:moveTo>
                  <a:lnTo>
                    <a:pt x="1175807" y="0"/>
                  </a:lnTo>
                  <a:cubicBezTo>
                    <a:pt x="1185941" y="0"/>
                    <a:pt x="1195297" y="5431"/>
                    <a:pt x="1200324" y="14231"/>
                  </a:cubicBezTo>
                  <a:cubicBezTo>
                    <a:pt x="1205350" y="23030"/>
                    <a:pt x="1205275" y="33849"/>
                    <a:pt x="1200127" y="42578"/>
                  </a:cubicBezTo>
                  <a:lnTo>
                    <a:pt x="1047147" y="301975"/>
                  </a:lnTo>
                  <a:cubicBezTo>
                    <a:pt x="1031587" y="328360"/>
                    <a:pt x="1003238" y="344553"/>
                    <a:pt x="972607" y="344553"/>
                  </a:cubicBezTo>
                  <a:lnTo>
                    <a:pt x="28234" y="344553"/>
                  </a:lnTo>
                  <a:cubicBezTo>
                    <a:pt x="18101" y="344553"/>
                    <a:pt x="8744" y="339122"/>
                    <a:pt x="3717" y="330322"/>
                  </a:cubicBezTo>
                  <a:cubicBezTo>
                    <a:pt x="-1309" y="321523"/>
                    <a:pt x="-1234" y="310704"/>
                    <a:pt x="3914" y="301975"/>
                  </a:cubicBezTo>
                  <a:lnTo>
                    <a:pt x="156894" y="42578"/>
                  </a:lnTo>
                  <a:cubicBezTo>
                    <a:pt x="172454" y="16193"/>
                    <a:pt x="200803" y="0"/>
                    <a:pt x="231434" y="0"/>
                  </a:cubicBezTo>
                  <a:close/>
                </a:path>
              </a:pathLst>
            </a:custGeom>
            <a:gradFill rotWithShape="true">
              <a:gsLst>
                <a:gs pos="0">
                  <a:srgbClr val="FDB713">
                    <a:alpha val="100000"/>
                  </a:srgbClr>
                </a:gs>
                <a:gs pos="100000">
                  <a:srgbClr val="12568D">
                    <a:alpha val="100000"/>
                  </a:srgbClr>
                </a:gs>
              </a:gsLst>
              <a:lin ang="0"/>
            </a:gradFill>
          </p:spPr>
        </p:sp>
        <p:sp>
          <p:nvSpPr>
            <p:cNvPr name="TextBox 7" id="7"/>
            <p:cNvSpPr txBox="true"/>
            <p:nvPr/>
          </p:nvSpPr>
          <p:spPr>
            <a:xfrm>
              <a:off x="101600" y="0"/>
              <a:ext cx="1043233" cy="344553"/>
            </a:xfrm>
            <a:prstGeom prst="rect">
              <a:avLst/>
            </a:prstGeom>
          </p:spPr>
          <p:txBody>
            <a:bodyPr anchor="ctr" rtlCol="false" tIns="50800" lIns="50800" bIns="50800" rIns="50800"/>
            <a:lstStyle/>
            <a:p>
              <a:pPr algn="ctr">
                <a:lnSpc>
                  <a:spcPts val="2639"/>
                </a:lnSpc>
              </a:pPr>
            </a:p>
          </p:txBody>
        </p:sp>
      </p:grpSp>
      <p:grpSp>
        <p:nvGrpSpPr>
          <p:cNvPr name="Group 8" id="8"/>
          <p:cNvGrpSpPr/>
          <p:nvPr/>
        </p:nvGrpSpPr>
        <p:grpSpPr>
          <a:xfrm rot="0">
            <a:off x="9144000" y="1028700"/>
            <a:ext cx="12085326" cy="10385827"/>
            <a:chOff x="0" y="0"/>
            <a:chExt cx="812800" cy="698500"/>
          </a:xfrm>
        </p:grpSpPr>
        <p:sp>
          <p:nvSpPr>
            <p:cNvPr name="Freeform 9" id="9"/>
            <p:cNvSpPr/>
            <p:nvPr/>
          </p:nvSpPr>
          <p:spPr>
            <a:xfrm flipH="false" flipV="false" rot="0">
              <a:off x="6048" y="0"/>
              <a:ext cx="800704" cy="698500"/>
            </a:xfrm>
            <a:custGeom>
              <a:avLst/>
              <a:gdLst/>
              <a:ahLst/>
              <a:cxnLst/>
              <a:rect r="r" b="b" t="t" l="l"/>
              <a:pathLst>
                <a:path h="698500" w="800704">
                  <a:moveTo>
                    <a:pt x="795477" y="368630"/>
                  </a:moveTo>
                  <a:lnTo>
                    <a:pt x="614827" y="679120"/>
                  </a:lnTo>
                  <a:cubicBezTo>
                    <a:pt x="607847" y="691119"/>
                    <a:pt x="595012" y="698500"/>
                    <a:pt x="581131" y="698500"/>
                  </a:cubicBezTo>
                  <a:lnTo>
                    <a:pt x="219573" y="698500"/>
                  </a:lnTo>
                  <a:cubicBezTo>
                    <a:pt x="205692" y="698500"/>
                    <a:pt x="192857" y="691119"/>
                    <a:pt x="185877" y="679120"/>
                  </a:cubicBezTo>
                  <a:lnTo>
                    <a:pt x="5227" y="368630"/>
                  </a:lnTo>
                  <a:cubicBezTo>
                    <a:pt x="-1743" y="356650"/>
                    <a:pt x="-1743" y="341850"/>
                    <a:pt x="5227" y="329870"/>
                  </a:cubicBezTo>
                  <a:lnTo>
                    <a:pt x="185877" y="19380"/>
                  </a:lnTo>
                  <a:cubicBezTo>
                    <a:pt x="192857" y="7381"/>
                    <a:pt x="205692" y="0"/>
                    <a:pt x="219573" y="0"/>
                  </a:cubicBezTo>
                  <a:lnTo>
                    <a:pt x="581131" y="0"/>
                  </a:lnTo>
                  <a:cubicBezTo>
                    <a:pt x="595012" y="0"/>
                    <a:pt x="607847" y="7381"/>
                    <a:pt x="614827" y="19380"/>
                  </a:cubicBezTo>
                  <a:lnTo>
                    <a:pt x="795477" y="329870"/>
                  </a:lnTo>
                  <a:cubicBezTo>
                    <a:pt x="802447" y="341850"/>
                    <a:pt x="802447" y="356650"/>
                    <a:pt x="795477" y="368630"/>
                  </a:cubicBezTo>
                  <a:close/>
                </a:path>
              </a:pathLst>
            </a:custGeom>
            <a:blipFill>
              <a:blip r:embed="rId2"/>
              <a:stretch>
                <a:fillRect l="-27657" t="0" r="-27657" b="0"/>
              </a:stretch>
            </a:blipFill>
          </p:spPr>
        </p:sp>
      </p:grpSp>
      <p:sp>
        <p:nvSpPr>
          <p:cNvPr name="TextBox 10" id="10"/>
          <p:cNvSpPr txBox="true"/>
          <p:nvPr/>
        </p:nvSpPr>
        <p:spPr>
          <a:xfrm rot="0">
            <a:off x="1028700" y="1009650"/>
            <a:ext cx="8322238" cy="2457486"/>
          </a:xfrm>
          <a:prstGeom prst="rect">
            <a:avLst/>
          </a:prstGeom>
        </p:spPr>
        <p:txBody>
          <a:bodyPr anchor="t" rtlCol="false" tIns="0" lIns="0" bIns="0" rIns="0">
            <a:spAutoFit/>
          </a:bodyPr>
          <a:lstStyle/>
          <a:p>
            <a:pPr algn="l">
              <a:lnSpc>
                <a:spcPts val="9600"/>
              </a:lnSpc>
            </a:pPr>
            <a:r>
              <a:rPr lang="en-US" sz="8000">
                <a:solidFill>
                  <a:srgbClr val="211B20"/>
                </a:solidFill>
                <a:latin typeface="Norwester"/>
                <a:ea typeface="Norwester"/>
                <a:cs typeface="Norwester"/>
                <a:sym typeface="Norwester"/>
              </a:rPr>
              <a:t>ANALISIS KESTABILAN SISTEM</a:t>
            </a:r>
          </a:p>
        </p:txBody>
      </p:sp>
      <p:sp>
        <p:nvSpPr>
          <p:cNvPr name="TextBox 11" id="11"/>
          <p:cNvSpPr txBox="true"/>
          <p:nvPr/>
        </p:nvSpPr>
        <p:spPr>
          <a:xfrm rot="0">
            <a:off x="1028700" y="4186773"/>
            <a:ext cx="6355905" cy="2172845"/>
          </a:xfrm>
          <a:prstGeom prst="rect">
            <a:avLst/>
          </a:prstGeom>
        </p:spPr>
        <p:txBody>
          <a:bodyPr anchor="t" rtlCol="false" tIns="0" lIns="0" bIns="0" rIns="0">
            <a:spAutoFit/>
          </a:bodyPr>
          <a:lstStyle/>
          <a:p>
            <a:pPr algn="l">
              <a:lnSpc>
                <a:spcPts val="3448"/>
              </a:lnSpc>
            </a:pPr>
            <a:r>
              <a:rPr lang="en-US" sz="2463">
                <a:solidFill>
                  <a:srgbClr val="545454"/>
                </a:solidFill>
                <a:latin typeface="Inter"/>
                <a:ea typeface="Inter"/>
                <a:cs typeface="Inter"/>
                <a:sym typeface="Inter"/>
              </a:rPr>
              <a:t>Kesalahan pembacaan sensor dapat berdampak serius pada keselamatan dan efisiensi proses.</a:t>
            </a:r>
          </a:p>
          <a:p>
            <a:pPr algn="l">
              <a:lnSpc>
                <a:spcPts val="3448"/>
              </a:lnSpc>
            </a:pPr>
          </a:p>
          <a:p>
            <a:pPr algn="l">
              <a:lnSpc>
                <a:spcPts val="3448"/>
              </a:lnSpc>
            </a:pPr>
          </a:p>
        </p:txBody>
      </p:sp>
      <p:sp>
        <p:nvSpPr>
          <p:cNvPr name="TextBox 12" id="12"/>
          <p:cNvSpPr txBox="true"/>
          <p:nvPr/>
        </p:nvSpPr>
        <p:spPr>
          <a:xfrm rot="0">
            <a:off x="1028700" y="5891656"/>
            <a:ext cx="5513457" cy="3044148"/>
          </a:xfrm>
          <a:prstGeom prst="rect">
            <a:avLst/>
          </a:prstGeom>
        </p:spPr>
        <p:txBody>
          <a:bodyPr anchor="t" rtlCol="false" tIns="0" lIns="0" bIns="0" rIns="0">
            <a:spAutoFit/>
          </a:bodyPr>
          <a:lstStyle/>
          <a:p>
            <a:pPr algn="l" marL="531766" indent="-265883" lvl="1">
              <a:lnSpc>
                <a:spcPts val="3448"/>
              </a:lnSpc>
              <a:buFont typeface="Arial"/>
              <a:buChar char="•"/>
            </a:pPr>
            <a:r>
              <a:rPr lang="en-US" sz="2463">
                <a:solidFill>
                  <a:srgbClr val="545454"/>
                </a:solidFill>
                <a:latin typeface="Inter"/>
                <a:ea typeface="Inter"/>
                <a:cs typeface="Inter"/>
                <a:sym typeface="Inter"/>
              </a:rPr>
              <a:t>Error level → risiko overflow</a:t>
            </a:r>
          </a:p>
          <a:p>
            <a:pPr algn="l" marL="531766" indent="-265883" lvl="1">
              <a:lnSpc>
                <a:spcPts val="3448"/>
              </a:lnSpc>
              <a:buFont typeface="Arial"/>
              <a:buChar char="•"/>
            </a:pPr>
            <a:r>
              <a:rPr lang="en-US" sz="2463">
                <a:solidFill>
                  <a:srgbClr val="545454"/>
                </a:solidFill>
                <a:latin typeface="Inter"/>
                <a:ea typeface="Inter"/>
                <a:cs typeface="Inter"/>
                <a:sym typeface="Inter"/>
              </a:rPr>
              <a:t>Error suhu → risiko overheating</a:t>
            </a:r>
          </a:p>
          <a:p>
            <a:pPr algn="l" marL="531766" indent="-265883" lvl="1">
              <a:lnSpc>
                <a:spcPts val="3448"/>
              </a:lnSpc>
              <a:buFont typeface="Arial"/>
              <a:buChar char="•"/>
            </a:pPr>
            <a:r>
              <a:rPr lang="en-US" sz="2463">
                <a:solidFill>
                  <a:srgbClr val="545454"/>
                </a:solidFill>
                <a:latin typeface="Inter"/>
                <a:ea typeface="Inter"/>
                <a:cs typeface="Inter"/>
                <a:sym typeface="Inter"/>
              </a:rPr>
              <a:t>Error tekanan → valve membuka tanpa perlu</a:t>
            </a:r>
          </a:p>
          <a:p>
            <a:pPr algn="l" marL="531766" indent="-265883" lvl="1">
              <a:lnSpc>
                <a:spcPts val="3448"/>
              </a:lnSpc>
              <a:buFont typeface="Arial"/>
              <a:buChar char="•"/>
            </a:pPr>
            <a:r>
              <a:rPr lang="en-US" sz="2463">
                <a:solidFill>
                  <a:srgbClr val="545454"/>
                </a:solidFill>
                <a:latin typeface="Inter"/>
                <a:ea typeface="Inter"/>
                <a:cs typeface="Inter"/>
                <a:sym typeface="Inter"/>
              </a:rPr>
              <a:t>Mitigasi: redundant sensor &amp; filtering</a:t>
            </a:r>
          </a:p>
          <a:p>
            <a:pPr algn="l">
              <a:lnSpc>
                <a:spcPts val="3448"/>
              </a:lnSpc>
            </a:pPr>
          </a:p>
        </p:txBody>
      </p:sp>
      <p:grpSp>
        <p:nvGrpSpPr>
          <p:cNvPr name="Group 13" id="13"/>
          <p:cNvGrpSpPr/>
          <p:nvPr/>
        </p:nvGrpSpPr>
        <p:grpSpPr>
          <a:xfrm rot="0">
            <a:off x="17037291" y="9143827"/>
            <a:ext cx="539268" cy="530539"/>
            <a:chOff x="0" y="0"/>
            <a:chExt cx="142029" cy="139730"/>
          </a:xfrm>
        </p:grpSpPr>
        <p:sp>
          <p:nvSpPr>
            <p:cNvPr name="Freeform 14" id="14"/>
            <p:cNvSpPr/>
            <p:nvPr/>
          </p:nvSpPr>
          <p:spPr>
            <a:xfrm flipH="false" flipV="false" rot="0">
              <a:off x="0" y="0"/>
              <a:ext cx="142029" cy="139730"/>
            </a:xfrm>
            <a:custGeom>
              <a:avLst/>
              <a:gdLst/>
              <a:ahLst/>
              <a:cxnLst/>
              <a:rect r="r" b="b" t="t" l="l"/>
              <a:pathLst>
                <a:path h="139730" w="142029">
                  <a:moveTo>
                    <a:pt x="69865" y="0"/>
                  </a:moveTo>
                  <a:lnTo>
                    <a:pt x="72164" y="0"/>
                  </a:lnTo>
                  <a:cubicBezTo>
                    <a:pt x="90694" y="0"/>
                    <a:pt x="108464" y="7361"/>
                    <a:pt x="121566" y="20463"/>
                  </a:cubicBezTo>
                  <a:cubicBezTo>
                    <a:pt x="134669" y="33565"/>
                    <a:pt x="142029" y="51336"/>
                    <a:pt x="142029" y="69865"/>
                  </a:cubicBezTo>
                  <a:lnTo>
                    <a:pt x="142029" y="69865"/>
                  </a:lnTo>
                  <a:cubicBezTo>
                    <a:pt x="142029" y="88395"/>
                    <a:pt x="134669" y="106165"/>
                    <a:pt x="121566" y="119267"/>
                  </a:cubicBezTo>
                  <a:cubicBezTo>
                    <a:pt x="108464" y="132370"/>
                    <a:pt x="90694" y="139730"/>
                    <a:pt x="72164" y="139730"/>
                  </a:cubicBezTo>
                  <a:lnTo>
                    <a:pt x="69865" y="139730"/>
                  </a:lnTo>
                  <a:cubicBezTo>
                    <a:pt x="51336" y="139730"/>
                    <a:pt x="33565" y="132370"/>
                    <a:pt x="20463" y="119267"/>
                  </a:cubicBezTo>
                  <a:cubicBezTo>
                    <a:pt x="7361" y="106165"/>
                    <a:pt x="0" y="88395"/>
                    <a:pt x="0" y="69865"/>
                  </a:cubicBezTo>
                  <a:lnTo>
                    <a:pt x="0" y="69865"/>
                  </a:lnTo>
                  <a:cubicBezTo>
                    <a:pt x="0" y="51336"/>
                    <a:pt x="7361" y="33565"/>
                    <a:pt x="20463" y="20463"/>
                  </a:cubicBezTo>
                  <a:cubicBezTo>
                    <a:pt x="33565" y="7361"/>
                    <a:pt x="51336" y="0"/>
                    <a:pt x="69865" y="0"/>
                  </a:cubicBezTo>
                  <a:close/>
                </a:path>
              </a:pathLst>
            </a:custGeom>
            <a:solidFill>
              <a:srgbClr val="FDB713"/>
            </a:solidFill>
          </p:spPr>
        </p:sp>
        <p:sp>
          <p:nvSpPr>
            <p:cNvPr name="TextBox 15" id="15"/>
            <p:cNvSpPr txBox="true"/>
            <p:nvPr/>
          </p:nvSpPr>
          <p:spPr>
            <a:xfrm>
              <a:off x="0" y="0"/>
              <a:ext cx="142029" cy="139730"/>
            </a:xfrm>
            <a:prstGeom prst="rect">
              <a:avLst/>
            </a:prstGeom>
          </p:spPr>
          <p:txBody>
            <a:bodyPr anchor="ctr" rtlCol="false" tIns="50800" lIns="50800" bIns="50800" rIns="50800"/>
            <a:lstStyle/>
            <a:p>
              <a:pPr algn="ctr">
                <a:lnSpc>
                  <a:spcPts val="2639"/>
                </a:lnSpc>
              </a:pPr>
            </a:p>
          </p:txBody>
        </p:sp>
      </p:grpSp>
      <p:sp>
        <p:nvSpPr>
          <p:cNvPr name="TextBox 16" id="16"/>
          <p:cNvSpPr txBox="true"/>
          <p:nvPr/>
        </p:nvSpPr>
        <p:spPr>
          <a:xfrm rot="0">
            <a:off x="16985042" y="9220200"/>
            <a:ext cx="456776" cy="339692"/>
          </a:xfrm>
          <a:prstGeom prst="rect">
            <a:avLst/>
          </a:prstGeom>
        </p:spPr>
        <p:txBody>
          <a:bodyPr anchor="t" rtlCol="false" tIns="0" lIns="0" bIns="0" rIns="0">
            <a:spAutoFit/>
          </a:bodyPr>
          <a:lstStyle/>
          <a:p>
            <a:pPr algn="r">
              <a:lnSpc>
                <a:spcPts val="2799"/>
              </a:lnSpc>
            </a:pPr>
            <a:r>
              <a:rPr lang="en-US" b="true" sz="1999">
                <a:solidFill>
                  <a:srgbClr val="000000"/>
                </a:solidFill>
                <a:latin typeface="Inter Bold"/>
                <a:ea typeface="Inter Bold"/>
                <a:cs typeface="Inter Bold"/>
                <a:sym typeface="Inter Bold"/>
              </a:rPr>
              <a:t>12</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832198" y="-2026876"/>
            <a:ext cx="7373167" cy="3406944"/>
            <a:chOff x="0" y="0"/>
            <a:chExt cx="812800" cy="375573"/>
          </a:xfrm>
        </p:grpSpPr>
        <p:sp>
          <p:nvSpPr>
            <p:cNvPr name="Freeform 3" id="3"/>
            <p:cNvSpPr/>
            <p:nvPr/>
          </p:nvSpPr>
          <p:spPr>
            <a:xfrm flipH="false" flipV="false" rot="0">
              <a:off x="12728" y="0"/>
              <a:ext cx="787344" cy="375573"/>
            </a:xfrm>
            <a:custGeom>
              <a:avLst/>
              <a:gdLst/>
              <a:ahLst/>
              <a:cxnLst/>
              <a:rect r="r" b="b" t="t" l="l"/>
              <a:pathLst>
                <a:path h="375573" w="787344">
                  <a:moveTo>
                    <a:pt x="565372" y="0"/>
                  </a:moveTo>
                  <a:lnTo>
                    <a:pt x="18772" y="0"/>
                  </a:lnTo>
                  <a:cubicBezTo>
                    <a:pt x="12158" y="0"/>
                    <a:pt x="6032" y="3481"/>
                    <a:pt x="2646" y="9162"/>
                  </a:cubicBezTo>
                  <a:cubicBezTo>
                    <a:pt x="-740" y="14844"/>
                    <a:pt x="-886" y="21888"/>
                    <a:pt x="2262" y="27705"/>
                  </a:cubicBezTo>
                  <a:lnTo>
                    <a:pt x="175482" y="347868"/>
                  </a:lnTo>
                  <a:cubicBezTo>
                    <a:pt x="184718" y="364937"/>
                    <a:pt x="202565" y="375573"/>
                    <a:pt x="221972" y="375573"/>
                  </a:cubicBezTo>
                  <a:lnTo>
                    <a:pt x="768572" y="375573"/>
                  </a:lnTo>
                  <a:cubicBezTo>
                    <a:pt x="775186" y="375573"/>
                    <a:pt x="781312" y="372093"/>
                    <a:pt x="784698" y="366411"/>
                  </a:cubicBezTo>
                  <a:cubicBezTo>
                    <a:pt x="788083" y="360729"/>
                    <a:pt x="788230" y="353685"/>
                    <a:pt x="785082" y="347868"/>
                  </a:cubicBezTo>
                  <a:lnTo>
                    <a:pt x="611862" y="27705"/>
                  </a:lnTo>
                  <a:cubicBezTo>
                    <a:pt x="602626" y="10636"/>
                    <a:pt x="584779" y="0"/>
                    <a:pt x="565372" y="0"/>
                  </a:cubicBezTo>
                  <a:close/>
                </a:path>
              </a:pathLst>
            </a:custGeom>
            <a:gradFill rotWithShape="true">
              <a:gsLst>
                <a:gs pos="0">
                  <a:srgbClr val="FDB713">
                    <a:alpha val="100000"/>
                  </a:srgbClr>
                </a:gs>
                <a:gs pos="100000">
                  <a:srgbClr val="12568D">
                    <a:alpha val="100000"/>
                  </a:srgbClr>
                </a:gs>
              </a:gsLst>
              <a:lin ang="0"/>
            </a:gradFill>
          </p:spPr>
        </p:sp>
        <p:sp>
          <p:nvSpPr>
            <p:cNvPr name="TextBox 4" id="4"/>
            <p:cNvSpPr txBox="true"/>
            <p:nvPr/>
          </p:nvSpPr>
          <p:spPr>
            <a:xfrm>
              <a:off x="101600" y="0"/>
              <a:ext cx="609600" cy="375573"/>
            </a:xfrm>
            <a:prstGeom prst="rect">
              <a:avLst/>
            </a:prstGeom>
          </p:spPr>
          <p:txBody>
            <a:bodyPr anchor="ctr" rtlCol="false" tIns="50800" lIns="50800" bIns="50800" rIns="50800"/>
            <a:lstStyle/>
            <a:p>
              <a:pPr algn="ctr">
                <a:lnSpc>
                  <a:spcPts val="2639"/>
                </a:lnSpc>
              </a:pPr>
            </a:p>
          </p:txBody>
        </p:sp>
      </p:grpSp>
      <p:grpSp>
        <p:nvGrpSpPr>
          <p:cNvPr name="Group 5" id="5"/>
          <p:cNvGrpSpPr/>
          <p:nvPr/>
        </p:nvGrpSpPr>
        <p:grpSpPr>
          <a:xfrm rot="0">
            <a:off x="17037291" y="9143827"/>
            <a:ext cx="539268" cy="530539"/>
            <a:chOff x="0" y="0"/>
            <a:chExt cx="142029" cy="139730"/>
          </a:xfrm>
        </p:grpSpPr>
        <p:sp>
          <p:nvSpPr>
            <p:cNvPr name="Freeform 6" id="6"/>
            <p:cNvSpPr/>
            <p:nvPr/>
          </p:nvSpPr>
          <p:spPr>
            <a:xfrm flipH="false" flipV="false" rot="0">
              <a:off x="0" y="0"/>
              <a:ext cx="142029" cy="139730"/>
            </a:xfrm>
            <a:custGeom>
              <a:avLst/>
              <a:gdLst/>
              <a:ahLst/>
              <a:cxnLst/>
              <a:rect r="r" b="b" t="t" l="l"/>
              <a:pathLst>
                <a:path h="139730" w="142029">
                  <a:moveTo>
                    <a:pt x="69865" y="0"/>
                  </a:moveTo>
                  <a:lnTo>
                    <a:pt x="72164" y="0"/>
                  </a:lnTo>
                  <a:cubicBezTo>
                    <a:pt x="90694" y="0"/>
                    <a:pt x="108464" y="7361"/>
                    <a:pt x="121566" y="20463"/>
                  </a:cubicBezTo>
                  <a:cubicBezTo>
                    <a:pt x="134669" y="33565"/>
                    <a:pt x="142029" y="51336"/>
                    <a:pt x="142029" y="69865"/>
                  </a:cubicBezTo>
                  <a:lnTo>
                    <a:pt x="142029" y="69865"/>
                  </a:lnTo>
                  <a:cubicBezTo>
                    <a:pt x="142029" y="88395"/>
                    <a:pt x="134669" y="106165"/>
                    <a:pt x="121566" y="119267"/>
                  </a:cubicBezTo>
                  <a:cubicBezTo>
                    <a:pt x="108464" y="132370"/>
                    <a:pt x="90694" y="139730"/>
                    <a:pt x="72164" y="139730"/>
                  </a:cubicBezTo>
                  <a:lnTo>
                    <a:pt x="69865" y="139730"/>
                  </a:lnTo>
                  <a:cubicBezTo>
                    <a:pt x="51336" y="139730"/>
                    <a:pt x="33565" y="132370"/>
                    <a:pt x="20463" y="119267"/>
                  </a:cubicBezTo>
                  <a:cubicBezTo>
                    <a:pt x="7361" y="106165"/>
                    <a:pt x="0" y="88395"/>
                    <a:pt x="0" y="69865"/>
                  </a:cubicBezTo>
                  <a:lnTo>
                    <a:pt x="0" y="69865"/>
                  </a:lnTo>
                  <a:cubicBezTo>
                    <a:pt x="0" y="51336"/>
                    <a:pt x="7361" y="33565"/>
                    <a:pt x="20463" y="20463"/>
                  </a:cubicBezTo>
                  <a:cubicBezTo>
                    <a:pt x="33565" y="7361"/>
                    <a:pt x="51336" y="0"/>
                    <a:pt x="69865" y="0"/>
                  </a:cubicBezTo>
                  <a:close/>
                </a:path>
              </a:pathLst>
            </a:custGeom>
            <a:solidFill>
              <a:srgbClr val="FDB713"/>
            </a:solidFill>
          </p:spPr>
        </p:sp>
        <p:sp>
          <p:nvSpPr>
            <p:cNvPr name="TextBox 7" id="7"/>
            <p:cNvSpPr txBox="true"/>
            <p:nvPr/>
          </p:nvSpPr>
          <p:spPr>
            <a:xfrm>
              <a:off x="0" y="0"/>
              <a:ext cx="142029" cy="139730"/>
            </a:xfrm>
            <a:prstGeom prst="rect">
              <a:avLst/>
            </a:prstGeom>
          </p:spPr>
          <p:txBody>
            <a:bodyPr anchor="ctr" rtlCol="false" tIns="50800" lIns="50800" bIns="50800" rIns="50800"/>
            <a:lstStyle/>
            <a:p>
              <a:pPr algn="ctr">
                <a:lnSpc>
                  <a:spcPts val="2639"/>
                </a:lnSpc>
              </a:pPr>
            </a:p>
          </p:txBody>
        </p:sp>
      </p:grpSp>
      <p:sp>
        <p:nvSpPr>
          <p:cNvPr name="Freeform 8" id="8"/>
          <p:cNvSpPr/>
          <p:nvPr/>
        </p:nvSpPr>
        <p:spPr>
          <a:xfrm flipH="false" flipV="false" rot="0">
            <a:off x="-307141" y="205469"/>
            <a:ext cx="10548789" cy="8429341"/>
          </a:xfrm>
          <a:custGeom>
            <a:avLst/>
            <a:gdLst/>
            <a:ahLst/>
            <a:cxnLst/>
            <a:rect r="r" b="b" t="t" l="l"/>
            <a:pathLst>
              <a:path h="8429341" w="10548789">
                <a:moveTo>
                  <a:pt x="0" y="0"/>
                </a:moveTo>
                <a:lnTo>
                  <a:pt x="10548789" y="0"/>
                </a:lnTo>
                <a:lnTo>
                  <a:pt x="10548789" y="8429341"/>
                </a:lnTo>
                <a:lnTo>
                  <a:pt x="0" y="8429341"/>
                </a:lnTo>
                <a:lnTo>
                  <a:pt x="0" y="0"/>
                </a:lnTo>
                <a:close/>
              </a:path>
            </a:pathLst>
          </a:custGeom>
          <a:blipFill>
            <a:blip r:embed="rId2"/>
            <a:stretch>
              <a:fillRect l="-7799" t="0" r="-7799" b="0"/>
            </a:stretch>
          </a:blipFill>
        </p:spPr>
      </p:sp>
      <p:sp>
        <p:nvSpPr>
          <p:cNvPr name="TextBox 9" id="9"/>
          <p:cNvSpPr txBox="true"/>
          <p:nvPr/>
        </p:nvSpPr>
        <p:spPr>
          <a:xfrm rot="0">
            <a:off x="16985042" y="9220200"/>
            <a:ext cx="456776" cy="339692"/>
          </a:xfrm>
          <a:prstGeom prst="rect">
            <a:avLst/>
          </a:prstGeom>
        </p:spPr>
        <p:txBody>
          <a:bodyPr anchor="t" rtlCol="false" tIns="0" lIns="0" bIns="0" rIns="0">
            <a:spAutoFit/>
          </a:bodyPr>
          <a:lstStyle/>
          <a:p>
            <a:pPr algn="r">
              <a:lnSpc>
                <a:spcPts val="2799"/>
              </a:lnSpc>
            </a:pPr>
            <a:r>
              <a:rPr lang="en-US" b="true" sz="1999">
                <a:solidFill>
                  <a:srgbClr val="000000"/>
                </a:solidFill>
                <a:latin typeface="Inter Bold"/>
                <a:ea typeface="Inter Bold"/>
                <a:cs typeface="Inter Bold"/>
                <a:sym typeface="Inter Bold"/>
              </a:rPr>
              <a:t>06</a:t>
            </a:r>
          </a:p>
        </p:txBody>
      </p:sp>
      <p:sp>
        <p:nvSpPr>
          <p:cNvPr name="TextBox 10" id="10"/>
          <p:cNvSpPr txBox="true"/>
          <p:nvPr/>
        </p:nvSpPr>
        <p:spPr>
          <a:xfrm rot="0">
            <a:off x="10481559" y="1605522"/>
            <a:ext cx="9001083" cy="3312524"/>
          </a:xfrm>
          <a:prstGeom prst="rect">
            <a:avLst/>
          </a:prstGeom>
        </p:spPr>
        <p:txBody>
          <a:bodyPr anchor="t" rtlCol="false" tIns="0" lIns="0" bIns="0" rIns="0">
            <a:spAutoFit/>
          </a:bodyPr>
          <a:lstStyle/>
          <a:p>
            <a:pPr algn="l">
              <a:lnSpc>
                <a:spcPts val="8694"/>
              </a:lnSpc>
            </a:pPr>
            <a:r>
              <a:rPr lang="en-US" sz="7245">
                <a:solidFill>
                  <a:srgbClr val="211B20"/>
                </a:solidFill>
                <a:latin typeface="Norwester"/>
                <a:ea typeface="Norwester"/>
                <a:cs typeface="Norwester"/>
                <a:sym typeface="Norwester"/>
              </a:rPr>
              <a:t>P&amp;ID (PIPING AND INSTRUMENTATION DIAGRAM)</a:t>
            </a:r>
          </a:p>
        </p:txBody>
      </p:sp>
      <p:sp>
        <p:nvSpPr>
          <p:cNvPr name="TextBox 11" id="11"/>
          <p:cNvSpPr txBox="true"/>
          <p:nvPr/>
        </p:nvSpPr>
        <p:spPr>
          <a:xfrm rot="0">
            <a:off x="10725296" y="4870421"/>
            <a:ext cx="6213803" cy="5707500"/>
          </a:xfrm>
          <a:prstGeom prst="rect">
            <a:avLst/>
          </a:prstGeom>
        </p:spPr>
        <p:txBody>
          <a:bodyPr anchor="t" rtlCol="false" tIns="0" lIns="0" bIns="0" rIns="0">
            <a:spAutoFit/>
          </a:bodyPr>
          <a:lstStyle/>
          <a:p>
            <a:pPr algn="just">
              <a:lnSpc>
                <a:spcPts val="3038"/>
              </a:lnSpc>
            </a:pPr>
            <a:r>
              <a:rPr lang="en-US" sz="2170">
                <a:solidFill>
                  <a:srgbClr val="545454"/>
                </a:solidFill>
                <a:latin typeface="Inter"/>
                <a:ea typeface="Inter"/>
                <a:cs typeface="Inter"/>
                <a:sym typeface="Inter"/>
              </a:rPr>
              <a:t>Sistem ini menunjukkan letak sensor, jenis transmitter, dan arah aliran fluida di dalam proses. P&amp;ID juga memuat simbol standar ISA sehingga mudah dibaca secara industri. Diagram ini menjadi acuan penting untuk operasi dan troubleshooting.</a:t>
            </a:r>
          </a:p>
          <a:p>
            <a:pPr algn="l">
              <a:lnSpc>
                <a:spcPts val="3038"/>
              </a:lnSpc>
            </a:pPr>
          </a:p>
          <a:p>
            <a:pPr algn="l">
              <a:lnSpc>
                <a:spcPts val="3038"/>
              </a:lnSpc>
            </a:pPr>
            <a:r>
              <a:rPr lang="en-US" sz="2170">
                <a:solidFill>
                  <a:srgbClr val="545454"/>
                </a:solidFill>
                <a:latin typeface="Inter"/>
                <a:ea typeface="Inter"/>
                <a:cs typeface="Inter"/>
                <a:sym typeface="Inter"/>
              </a:rPr>
              <a:t>P</a:t>
            </a:r>
            <a:r>
              <a:rPr lang="en-US" sz="2170">
                <a:solidFill>
                  <a:srgbClr val="545454"/>
                </a:solidFill>
                <a:latin typeface="Inter"/>
                <a:ea typeface="Inter"/>
                <a:cs typeface="Inter"/>
                <a:sym typeface="Inter"/>
              </a:rPr>
              <a:t>oin-Poin:</a:t>
            </a:r>
          </a:p>
          <a:p>
            <a:pPr algn="l" marL="468556" indent="-234278" lvl="1">
              <a:lnSpc>
                <a:spcPts val="3038"/>
              </a:lnSpc>
              <a:buFont typeface="Arial"/>
              <a:buChar char="•"/>
            </a:pPr>
            <a:r>
              <a:rPr lang="en-US" sz="2170">
                <a:solidFill>
                  <a:srgbClr val="545454"/>
                </a:solidFill>
                <a:latin typeface="Inter"/>
                <a:ea typeface="Inter"/>
                <a:cs typeface="Inter"/>
                <a:sym typeface="Inter"/>
              </a:rPr>
              <a:t>Menampilkan transmitter: TT-101, LT-102, PT-103.</a:t>
            </a:r>
          </a:p>
          <a:p>
            <a:pPr algn="l" marL="468556" indent="-234278" lvl="1">
              <a:lnSpc>
                <a:spcPts val="3038"/>
              </a:lnSpc>
              <a:buFont typeface="Arial"/>
              <a:buChar char="•"/>
            </a:pPr>
            <a:r>
              <a:rPr lang="en-US" sz="2170">
                <a:solidFill>
                  <a:srgbClr val="545454"/>
                </a:solidFill>
                <a:latin typeface="Inter"/>
                <a:ea typeface="Inter"/>
                <a:cs typeface="Inter"/>
                <a:sym typeface="Inter"/>
              </a:rPr>
              <a:t>Menggambarkan alur proses dan koneksi instrument.</a:t>
            </a:r>
          </a:p>
          <a:p>
            <a:pPr algn="l" marL="468556" indent="-234278" lvl="1">
              <a:lnSpc>
                <a:spcPts val="3038"/>
              </a:lnSpc>
              <a:buFont typeface="Arial"/>
              <a:buChar char="•"/>
            </a:pPr>
            <a:r>
              <a:rPr lang="en-US" sz="2170">
                <a:solidFill>
                  <a:srgbClr val="545454"/>
                </a:solidFill>
                <a:latin typeface="Inter"/>
                <a:ea typeface="Inter"/>
                <a:cs typeface="Inter"/>
                <a:sym typeface="Inter"/>
              </a:rPr>
              <a:t>Menggunakan simbol standar ISA.</a:t>
            </a:r>
          </a:p>
          <a:p>
            <a:pPr algn="l" marL="468556" indent="-234278" lvl="1">
              <a:lnSpc>
                <a:spcPts val="3038"/>
              </a:lnSpc>
              <a:buFont typeface="Arial"/>
              <a:buChar char="•"/>
            </a:pPr>
            <a:r>
              <a:rPr lang="en-US" sz="2170">
                <a:solidFill>
                  <a:srgbClr val="545454"/>
                </a:solidFill>
                <a:latin typeface="Inter"/>
                <a:ea typeface="Inter"/>
                <a:cs typeface="Inter"/>
                <a:sym typeface="Inter"/>
              </a:rPr>
              <a:t>Menjadi dokumen referensi utama sistem.</a:t>
            </a:r>
          </a:p>
          <a:p>
            <a:pPr algn="l">
              <a:lnSpc>
                <a:spcPts val="3038"/>
              </a:lnSpc>
            </a:pPr>
          </a:p>
        </p:txBody>
      </p:sp>
    </p:spTree>
  </p:cSld>
  <p:clrMapOvr>
    <a:masterClrMapping/>
  </p:clrMapOvr>
</p:sld>
</file>

<file path=ppt/slides/slide18.xml><?xml version="1.0" encoding="utf-8"?>
<p:sld xmlns:p="http://schemas.openxmlformats.org/presentationml/2006/main" xmlns:a="http://schemas.openxmlformats.org/drawingml/2006/main">
  <p:cSld>
    <p:bg>
      <p:bgPr>
        <a:gradFill rotWithShape="true">
          <a:gsLst>
            <a:gs pos="0">
              <a:srgbClr val="000000">
                <a:alpha val="100000"/>
              </a:srgbClr>
            </a:gs>
            <a:gs pos="100000">
              <a:srgbClr val="202020">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1664486" y="6065566"/>
            <a:ext cx="11473511" cy="2629329"/>
            <a:chOff x="0" y="0"/>
            <a:chExt cx="3021830" cy="692498"/>
          </a:xfrm>
        </p:grpSpPr>
        <p:sp>
          <p:nvSpPr>
            <p:cNvPr name="Freeform 3" id="3"/>
            <p:cNvSpPr/>
            <p:nvPr/>
          </p:nvSpPr>
          <p:spPr>
            <a:xfrm flipH="false" flipV="false" rot="0">
              <a:off x="0" y="0"/>
              <a:ext cx="3021830" cy="692498"/>
            </a:xfrm>
            <a:custGeom>
              <a:avLst/>
              <a:gdLst/>
              <a:ahLst/>
              <a:cxnLst/>
              <a:rect r="r" b="b" t="t" l="l"/>
              <a:pathLst>
                <a:path h="692498" w="3021830">
                  <a:moveTo>
                    <a:pt x="24966" y="0"/>
                  </a:moveTo>
                  <a:lnTo>
                    <a:pt x="2996864" y="0"/>
                  </a:lnTo>
                  <a:cubicBezTo>
                    <a:pt x="3003485" y="0"/>
                    <a:pt x="3009835" y="2630"/>
                    <a:pt x="3014518" y="7312"/>
                  </a:cubicBezTo>
                  <a:cubicBezTo>
                    <a:pt x="3019200" y="11995"/>
                    <a:pt x="3021830" y="18345"/>
                    <a:pt x="3021830" y="24966"/>
                  </a:cubicBezTo>
                  <a:lnTo>
                    <a:pt x="3021830" y="667532"/>
                  </a:lnTo>
                  <a:cubicBezTo>
                    <a:pt x="3021830" y="674153"/>
                    <a:pt x="3019200" y="680504"/>
                    <a:pt x="3014518" y="685186"/>
                  </a:cubicBezTo>
                  <a:cubicBezTo>
                    <a:pt x="3009835" y="689868"/>
                    <a:pt x="3003485" y="692498"/>
                    <a:pt x="2996864" y="692498"/>
                  </a:cubicBezTo>
                  <a:lnTo>
                    <a:pt x="24966" y="692498"/>
                  </a:lnTo>
                  <a:cubicBezTo>
                    <a:pt x="18345" y="692498"/>
                    <a:pt x="11995" y="689868"/>
                    <a:pt x="7312" y="685186"/>
                  </a:cubicBezTo>
                  <a:cubicBezTo>
                    <a:pt x="2630" y="680504"/>
                    <a:pt x="0" y="674153"/>
                    <a:pt x="0" y="667532"/>
                  </a:cubicBezTo>
                  <a:lnTo>
                    <a:pt x="0" y="24966"/>
                  </a:lnTo>
                  <a:cubicBezTo>
                    <a:pt x="0" y="18345"/>
                    <a:pt x="2630" y="11995"/>
                    <a:pt x="7312" y="7312"/>
                  </a:cubicBezTo>
                  <a:cubicBezTo>
                    <a:pt x="11995" y="2630"/>
                    <a:pt x="18345" y="0"/>
                    <a:pt x="24966" y="0"/>
                  </a:cubicBezTo>
                  <a:close/>
                </a:path>
              </a:pathLst>
            </a:custGeom>
            <a:solidFill>
              <a:srgbClr val="000000">
                <a:alpha val="45882"/>
              </a:srgbClr>
            </a:solidFill>
          </p:spPr>
        </p:sp>
        <p:sp>
          <p:nvSpPr>
            <p:cNvPr name="TextBox 4" id="4"/>
            <p:cNvSpPr txBox="true"/>
            <p:nvPr/>
          </p:nvSpPr>
          <p:spPr>
            <a:xfrm>
              <a:off x="0" y="0"/>
              <a:ext cx="3021830" cy="692498"/>
            </a:xfrm>
            <a:prstGeom prst="rect">
              <a:avLst/>
            </a:prstGeom>
          </p:spPr>
          <p:txBody>
            <a:bodyPr anchor="ctr" rtlCol="false" tIns="50800" lIns="50800" bIns="50800" rIns="50800"/>
            <a:lstStyle/>
            <a:p>
              <a:pPr algn="ctr">
                <a:lnSpc>
                  <a:spcPts val="2639"/>
                </a:lnSpc>
              </a:pPr>
            </a:p>
          </p:txBody>
        </p:sp>
      </p:grpSp>
      <p:sp>
        <p:nvSpPr>
          <p:cNvPr name="TextBox 5" id="5"/>
          <p:cNvSpPr txBox="true"/>
          <p:nvPr/>
        </p:nvSpPr>
        <p:spPr>
          <a:xfrm rot="0">
            <a:off x="2234188" y="6229062"/>
            <a:ext cx="10640625" cy="1859620"/>
          </a:xfrm>
          <a:prstGeom prst="rect">
            <a:avLst/>
          </a:prstGeom>
        </p:spPr>
        <p:txBody>
          <a:bodyPr anchor="t" rtlCol="false" tIns="0" lIns="0" bIns="0" rIns="0">
            <a:spAutoFit/>
          </a:bodyPr>
          <a:lstStyle/>
          <a:p>
            <a:pPr algn="l">
              <a:lnSpc>
                <a:spcPts val="14642"/>
              </a:lnSpc>
            </a:pPr>
            <a:r>
              <a:rPr lang="en-US" sz="12202">
                <a:solidFill>
                  <a:srgbClr val="FFFFFF"/>
                </a:solidFill>
                <a:latin typeface="Norwester"/>
                <a:ea typeface="Norwester"/>
                <a:cs typeface="Norwester"/>
                <a:sym typeface="Norwester"/>
              </a:rPr>
              <a:t>SEKIAN</a:t>
            </a:r>
          </a:p>
        </p:txBody>
      </p:sp>
      <p:grpSp>
        <p:nvGrpSpPr>
          <p:cNvPr name="Group 6" id="6"/>
          <p:cNvGrpSpPr/>
          <p:nvPr/>
        </p:nvGrpSpPr>
        <p:grpSpPr>
          <a:xfrm rot="0">
            <a:off x="1664486" y="8315152"/>
            <a:ext cx="11473511" cy="759486"/>
            <a:chOff x="0" y="0"/>
            <a:chExt cx="3021830" cy="200029"/>
          </a:xfrm>
        </p:grpSpPr>
        <p:sp>
          <p:nvSpPr>
            <p:cNvPr name="Freeform 7" id="7"/>
            <p:cNvSpPr/>
            <p:nvPr/>
          </p:nvSpPr>
          <p:spPr>
            <a:xfrm flipH="false" flipV="false" rot="0">
              <a:off x="0" y="0"/>
              <a:ext cx="3021830" cy="200029"/>
            </a:xfrm>
            <a:custGeom>
              <a:avLst/>
              <a:gdLst/>
              <a:ahLst/>
              <a:cxnLst/>
              <a:rect r="r" b="b" t="t" l="l"/>
              <a:pathLst>
                <a:path h="200029" w="3021830">
                  <a:moveTo>
                    <a:pt x="11471" y="0"/>
                  </a:moveTo>
                  <a:lnTo>
                    <a:pt x="3010359" y="0"/>
                  </a:lnTo>
                  <a:cubicBezTo>
                    <a:pt x="3016694" y="0"/>
                    <a:pt x="3021830" y="5136"/>
                    <a:pt x="3021830" y="11471"/>
                  </a:cubicBezTo>
                  <a:lnTo>
                    <a:pt x="3021830" y="188558"/>
                  </a:lnTo>
                  <a:cubicBezTo>
                    <a:pt x="3021830" y="194893"/>
                    <a:pt x="3016694" y="200029"/>
                    <a:pt x="3010359" y="200029"/>
                  </a:cubicBezTo>
                  <a:lnTo>
                    <a:pt x="11471" y="200029"/>
                  </a:lnTo>
                  <a:cubicBezTo>
                    <a:pt x="5136" y="200029"/>
                    <a:pt x="0" y="194893"/>
                    <a:pt x="0" y="188558"/>
                  </a:cubicBezTo>
                  <a:lnTo>
                    <a:pt x="0" y="11471"/>
                  </a:lnTo>
                  <a:cubicBezTo>
                    <a:pt x="0" y="5136"/>
                    <a:pt x="5136" y="0"/>
                    <a:pt x="11471" y="0"/>
                  </a:cubicBezTo>
                  <a:close/>
                </a:path>
              </a:pathLst>
            </a:custGeom>
            <a:gradFill rotWithShape="true">
              <a:gsLst>
                <a:gs pos="0">
                  <a:srgbClr val="FDB713">
                    <a:alpha val="100000"/>
                  </a:srgbClr>
                </a:gs>
                <a:gs pos="100000">
                  <a:srgbClr val="12568D">
                    <a:alpha val="100000"/>
                  </a:srgbClr>
                </a:gs>
              </a:gsLst>
              <a:lin ang="0"/>
            </a:gradFill>
          </p:spPr>
        </p:sp>
        <p:sp>
          <p:nvSpPr>
            <p:cNvPr name="TextBox 8" id="8"/>
            <p:cNvSpPr txBox="true"/>
            <p:nvPr/>
          </p:nvSpPr>
          <p:spPr>
            <a:xfrm>
              <a:off x="0" y="0"/>
              <a:ext cx="3021830" cy="200029"/>
            </a:xfrm>
            <a:prstGeom prst="rect">
              <a:avLst/>
            </a:prstGeom>
          </p:spPr>
          <p:txBody>
            <a:bodyPr anchor="ctr" rtlCol="false" tIns="50800" lIns="50800" bIns="50800" rIns="50800"/>
            <a:lstStyle/>
            <a:p>
              <a:pPr algn="ctr">
                <a:lnSpc>
                  <a:spcPts val="2639"/>
                </a:lnSpc>
              </a:pPr>
            </a:p>
          </p:txBody>
        </p:sp>
      </p:grpSp>
      <p:grpSp>
        <p:nvGrpSpPr>
          <p:cNvPr name="Group 9" id="9"/>
          <p:cNvGrpSpPr/>
          <p:nvPr/>
        </p:nvGrpSpPr>
        <p:grpSpPr>
          <a:xfrm rot="0">
            <a:off x="-1449641" y="-1455942"/>
            <a:ext cx="8212780" cy="3330283"/>
            <a:chOff x="0" y="0"/>
            <a:chExt cx="906921" cy="367757"/>
          </a:xfrm>
        </p:grpSpPr>
        <p:sp>
          <p:nvSpPr>
            <p:cNvPr name="Freeform 10" id="10"/>
            <p:cNvSpPr/>
            <p:nvPr/>
          </p:nvSpPr>
          <p:spPr>
            <a:xfrm flipH="false" flipV="false" rot="0">
              <a:off x="20873" y="0"/>
              <a:ext cx="865175" cy="367757"/>
            </a:xfrm>
            <a:custGeom>
              <a:avLst/>
              <a:gdLst/>
              <a:ahLst/>
              <a:cxnLst/>
              <a:rect r="r" b="b" t="t" l="l"/>
              <a:pathLst>
                <a:path h="367757" w="865175">
                  <a:moveTo>
                    <a:pt x="233231" y="0"/>
                  </a:moveTo>
                  <a:lnTo>
                    <a:pt x="835144" y="0"/>
                  </a:lnTo>
                  <a:cubicBezTo>
                    <a:pt x="845772" y="0"/>
                    <a:pt x="855609" y="5618"/>
                    <a:pt x="861009" y="14772"/>
                  </a:cubicBezTo>
                  <a:cubicBezTo>
                    <a:pt x="866410" y="23926"/>
                    <a:pt x="866570" y="35252"/>
                    <a:pt x="861429" y="44555"/>
                  </a:cubicBezTo>
                  <a:lnTo>
                    <a:pt x="707466" y="323201"/>
                  </a:lnTo>
                  <a:cubicBezTo>
                    <a:pt x="692277" y="350691"/>
                    <a:pt x="663351" y="367757"/>
                    <a:pt x="631944" y="367757"/>
                  </a:cubicBezTo>
                  <a:lnTo>
                    <a:pt x="30031" y="367757"/>
                  </a:lnTo>
                  <a:cubicBezTo>
                    <a:pt x="19403" y="367757"/>
                    <a:pt x="9566" y="362139"/>
                    <a:pt x="4166" y="352985"/>
                  </a:cubicBezTo>
                  <a:cubicBezTo>
                    <a:pt x="-1235" y="343831"/>
                    <a:pt x="-1395" y="332504"/>
                    <a:pt x="3745" y="323201"/>
                  </a:cubicBezTo>
                  <a:lnTo>
                    <a:pt x="157709" y="44555"/>
                  </a:lnTo>
                  <a:cubicBezTo>
                    <a:pt x="172898" y="17065"/>
                    <a:pt x="201824" y="0"/>
                    <a:pt x="233231" y="0"/>
                  </a:cubicBezTo>
                  <a:close/>
                </a:path>
              </a:pathLst>
            </a:custGeom>
            <a:gradFill rotWithShape="true">
              <a:gsLst>
                <a:gs pos="0">
                  <a:srgbClr val="000000">
                    <a:alpha val="100000"/>
                  </a:srgbClr>
                </a:gs>
                <a:gs pos="100000">
                  <a:srgbClr val="202020">
                    <a:alpha val="100000"/>
                  </a:srgbClr>
                </a:gs>
              </a:gsLst>
              <a:lin ang="5400000"/>
            </a:gradFill>
          </p:spPr>
        </p:sp>
        <p:sp>
          <p:nvSpPr>
            <p:cNvPr name="TextBox 11" id="11"/>
            <p:cNvSpPr txBox="true"/>
            <p:nvPr/>
          </p:nvSpPr>
          <p:spPr>
            <a:xfrm>
              <a:off x="101600" y="0"/>
              <a:ext cx="703721" cy="367757"/>
            </a:xfrm>
            <a:prstGeom prst="rect">
              <a:avLst/>
            </a:prstGeom>
          </p:spPr>
          <p:txBody>
            <a:bodyPr anchor="ctr" rtlCol="false" tIns="50800" lIns="50800" bIns="50800" rIns="50800"/>
            <a:lstStyle/>
            <a:p>
              <a:pPr algn="ctr">
                <a:lnSpc>
                  <a:spcPts val="2639"/>
                </a:lnSpc>
              </a:pPr>
            </a:p>
          </p:txBody>
        </p:sp>
      </p:grpSp>
      <p:sp>
        <p:nvSpPr>
          <p:cNvPr name="TextBox 12" id="12"/>
          <p:cNvSpPr txBox="true"/>
          <p:nvPr/>
        </p:nvSpPr>
        <p:spPr>
          <a:xfrm rot="0">
            <a:off x="2234188" y="8479235"/>
            <a:ext cx="6438983" cy="380964"/>
          </a:xfrm>
          <a:prstGeom prst="rect">
            <a:avLst/>
          </a:prstGeom>
        </p:spPr>
        <p:txBody>
          <a:bodyPr anchor="t" rtlCol="false" tIns="0" lIns="0" bIns="0" rIns="0">
            <a:spAutoFit/>
          </a:bodyPr>
          <a:lstStyle/>
          <a:p>
            <a:pPr algn="l">
              <a:lnSpc>
                <a:spcPts val="2952"/>
              </a:lnSpc>
            </a:pPr>
            <a:r>
              <a:rPr lang="en-US" sz="2460">
                <a:solidFill>
                  <a:srgbClr val="FFFFFF"/>
                </a:solidFill>
                <a:latin typeface="Inter"/>
                <a:ea typeface="Inter"/>
                <a:cs typeface="Inter"/>
                <a:sym typeface="Inter"/>
              </a:rPr>
              <a:t>WE WILL BE BACK IN A FEW TIME</a:t>
            </a:r>
          </a:p>
        </p:txBody>
      </p:sp>
      <p:sp>
        <p:nvSpPr>
          <p:cNvPr name="AutoShape 13" id="13"/>
          <p:cNvSpPr/>
          <p:nvPr/>
        </p:nvSpPr>
        <p:spPr>
          <a:xfrm>
            <a:off x="8286610" y="8694895"/>
            <a:ext cx="4372958" cy="0"/>
          </a:xfrm>
          <a:prstGeom prst="line">
            <a:avLst/>
          </a:prstGeom>
          <a:ln cap="flat" w="19050">
            <a:solidFill>
              <a:srgbClr val="FFFFFF"/>
            </a:solidFill>
            <a:prstDash val="solid"/>
            <a:headEnd type="none" len="sm" w="sm"/>
            <a:tailEnd type="none" len="sm" w="sm"/>
          </a:ln>
        </p:spPr>
      </p:sp>
      <p:grpSp>
        <p:nvGrpSpPr>
          <p:cNvPr name="Group 14" id="14"/>
          <p:cNvGrpSpPr/>
          <p:nvPr/>
        </p:nvGrpSpPr>
        <p:grpSpPr>
          <a:xfrm rot="0">
            <a:off x="17037291" y="9143827"/>
            <a:ext cx="539268" cy="530539"/>
            <a:chOff x="0" y="0"/>
            <a:chExt cx="142029" cy="139730"/>
          </a:xfrm>
        </p:grpSpPr>
        <p:sp>
          <p:nvSpPr>
            <p:cNvPr name="Freeform 15" id="15"/>
            <p:cNvSpPr/>
            <p:nvPr/>
          </p:nvSpPr>
          <p:spPr>
            <a:xfrm flipH="false" flipV="false" rot="0">
              <a:off x="0" y="0"/>
              <a:ext cx="142029" cy="139730"/>
            </a:xfrm>
            <a:custGeom>
              <a:avLst/>
              <a:gdLst/>
              <a:ahLst/>
              <a:cxnLst/>
              <a:rect r="r" b="b" t="t" l="l"/>
              <a:pathLst>
                <a:path h="139730" w="142029">
                  <a:moveTo>
                    <a:pt x="69865" y="0"/>
                  </a:moveTo>
                  <a:lnTo>
                    <a:pt x="72164" y="0"/>
                  </a:lnTo>
                  <a:cubicBezTo>
                    <a:pt x="90694" y="0"/>
                    <a:pt x="108464" y="7361"/>
                    <a:pt x="121566" y="20463"/>
                  </a:cubicBezTo>
                  <a:cubicBezTo>
                    <a:pt x="134669" y="33565"/>
                    <a:pt x="142029" y="51336"/>
                    <a:pt x="142029" y="69865"/>
                  </a:cubicBezTo>
                  <a:lnTo>
                    <a:pt x="142029" y="69865"/>
                  </a:lnTo>
                  <a:cubicBezTo>
                    <a:pt x="142029" y="88395"/>
                    <a:pt x="134669" y="106165"/>
                    <a:pt x="121566" y="119267"/>
                  </a:cubicBezTo>
                  <a:cubicBezTo>
                    <a:pt x="108464" y="132370"/>
                    <a:pt x="90694" y="139730"/>
                    <a:pt x="72164" y="139730"/>
                  </a:cubicBezTo>
                  <a:lnTo>
                    <a:pt x="69865" y="139730"/>
                  </a:lnTo>
                  <a:cubicBezTo>
                    <a:pt x="51336" y="139730"/>
                    <a:pt x="33565" y="132370"/>
                    <a:pt x="20463" y="119267"/>
                  </a:cubicBezTo>
                  <a:cubicBezTo>
                    <a:pt x="7361" y="106165"/>
                    <a:pt x="0" y="88395"/>
                    <a:pt x="0" y="69865"/>
                  </a:cubicBezTo>
                  <a:lnTo>
                    <a:pt x="0" y="69865"/>
                  </a:lnTo>
                  <a:cubicBezTo>
                    <a:pt x="0" y="51336"/>
                    <a:pt x="7361" y="33565"/>
                    <a:pt x="20463" y="20463"/>
                  </a:cubicBezTo>
                  <a:cubicBezTo>
                    <a:pt x="33565" y="7361"/>
                    <a:pt x="51336" y="0"/>
                    <a:pt x="69865" y="0"/>
                  </a:cubicBezTo>
                  <a:close/>
                </a:path>
              </a:pathLst>
            </a:custGeom>
            <a:solidFill>
              <a:srgbClr val="FDB713"/>
            </a:solidFill>
          </p:spPr>
        </p:sp>
        <p:sp>
          <p:nvSpPr>
            <p:cNvPr name="TextBox 16" id="16"/>
            <p:cNvSpPr txBox="true"/>
            <p:nvPr/>
          </p:nvSpPr>
          <p:spPr>
            <a:xfrm>
              <a:off x="0" y="0"/>
              <a:ext cx="142029" cy="139730"/>
            </a:xfrm>
            <a:prstGeom prst="rect">
              <a:avLst/>
            </a:prstGeom>
          </p:spPr>
          <p:txBody>
            <a:bodyPr anchor="ctr" rtlCol="false" tIns="50800" lIns="50800" bIns="50800" rIns="50800"/>
            <a:lstStyle/>
            <a:p>
              <a:pPr algn="ctr">
                <a:lnSpc>
                  <a:spcPts val="2639"/>
                </a:lnSpc>
              </a:pPr>
            </a:p>
          </p:txBody>
        </p:sp>
      </p:grpSp>
      <p:sp>
        <p:nvSpPr>
          <p:cNvPr name="TextBox 17" id="17"/>
          <p:cNvSpPr txBox="true"/>
          <p:nvPr/>
        </p:nvSpPr>
        <p:spPr>
          <a:xfrm rot="0">
            <a:off x="16985042" y="9220200"/>
            <a:ext cx="456776" cy="339692"/>
          </a:xfrm>
          <a:prstGeom prst="rect">
            <a:avLst/>
          </a:prstGeom>
        </p:spPr>
        <p:txBody>
          <a:bodyPr anchor="t" rtlCol="false" tIns="0" lIns="0" bIns="0" rIns="0">
            <a:spAutoFit/>
          </a:bodyPr>
          <a:lstStyle/>
          <a:p>
            <a:pPr algn="r">
              <a:lnSpc>
                <a:spcPts val="2799"/>
              </a:lnSpc>
            </a:pPr>
            <a:r>
              <a:rPr lang="en-US" b="true" sz="1999">
                <a:solidFill>
                  <a:srgbClr val="000000"/>
                </a:solidFill>
                <a:latin typeface="Inter Bold"/>
                <a:ea typeface="Inter Bold"/>
                <a:cs typeface="Inter Bold"/>
                <a:sym typeface="Inter Bold"/>
              </a:rPr>
              <a:t>09</a:t>
            </a:r>
          </a:p>
        </p:txBody>
      </p:sp>
    </p:spTree>
  </p:cSld>
  <p:clrMapOvr>
    <a:masterClrMapping/>
  </p:clrMapOvr>
</p:sld>
</file>

<file path=ppt/slides/slide19.xml><?xml version="1.0" encoding="utf-8"?>
<p:sld xmlns:p="http://schemas.openxmlformats.org/presentationml/2006/main" xmlns:a="http://schemas.openxmlformats.org/drawingml/2006/main">
  <p:cSld>
    <p:bg>
      <p:bgPr>
        <a:gradFill rotWithShape="true">
          <a:gsLst>
            <a:gs pos="0">
              <a:srgbClr val="000000">
                <a:alpha val="100000"/>
              </a:srgbClr>
            </a:gs>
            <a:gs pos="100000">
              <a:srgbClr val="202020">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5448947" y="3323265"/>
            <a:ext cx="7545017" cy="3521524"/>
            <a:chOff x="0" y="0"/>
            <a:chExt cx="1987165" cy="927480"/>
          </a:xfrm>
        </p:grpSpPr>
        <p:sp>
          <p:nvSpPr>
            <p:cNvPr name="Freeform 3" id="3"/>
            <p:cNvSpPr/>
            <p:nvPr/>
          </p:nvSpPr>
          <p:spPr>
            <a:xfrm flipH="false" flipV="false" rot="0">
              <a:off x="0" y="0"/>
              <a:ext cx="1987165" cy="927480"/>
            </a:xfrm>
            <a:custGeom>
              <a:avLst/>
              <a:gdLst/>
              <a:ahLst/>
              <a:cxnLst/>
              <a:rect r="r" b="b" t="t" l="l"/>
              <a:pathLst>
                <a:path h="927480" w="1987165">
                  <a:moveTo>
                    <a:pt x="37966" y="0"/>
                  </a:moveTo>
                  <a:lnTo>
                    <a:pt x="1949199" y="0"/>
                  </a:lnTo>
                  <a:cubicBezTo>
                    <a:pt x="1959268" y="0"/>
                    <a:pt x="1968925" y="4000"/>
                    <a:pt x="1976045" y="11120"/>
                  </a:cubicBezTo>
                  <a:cubicBezTo>
                    <a:pt x="1983165" y="18240"/>
                    <a:pt x="1987165" y="27896"/>
                    <a:pt x="1987165" y="37966"/>
                  </a:cubicBezTo>
                  <a:lnTo>
                    <a:pt x="1987165" y="889514"/>
                  </a:lnTo>
                  <a:cubicBezTo>
                    <a:pt x="1987165" y="899583"/>
                    <a:pt x="1983165" y="909240"/>
                    <a:pt x="1976045" y="916360"/>
                  </a:cubicBezTo>
                  <a:cubicBezTo>
                    <a:pt x="1968925" y="923480"/>
                    <a:pt x="1959268" y="927480"/>
                    <a:pt x="1949199" y="927480"/>
                  </a:cubicBezTo>
                  <a:lnTo>
                    <a:pt x="37966" y="927480"/>
                  </a:lnTo>
                  <a:cubicBezTo>
                    <a:pt x="27896" y="927480"/>
                    <a:pt x="18240" y="923480"/>
                    <a:pt x="11120" y="916360"/>
                  </a:cubicBezTo>
                  <a:cubicBezTo>
                    <a:pt x="4000" y="909240"/>
                    <a:pt x="0" y="899583"/>
                    <a:pt x="0" y="889514"/>
                  </a:cubicBezTo>
                  <a:lnTo>
                    <a:pt x="0" y="37966"/>
                  </a:lnTo>
                  <a:cubicBezTo>
                    <a:pt x="0" y="27896"/>
                    <a:pt x="4000" y="18240"/>
                    <a:pt x="11120" y="11120"/>
                  </a:cubicBezTo>
                  <a:cubicBezTo>
                    <a:pt x="18240" y="4000"/>
                    <a:pt x="27896" y="0"/>
                    <a:pt x="37966" y="0"/>
                  </a:cubicBezTo>
                  <a:close/>
                </a:path>
              </a:pathLst>
            </a:custGeom>
            <a:solidFill>
              <a:srgbClr val="000000">
                <a:alpha val="45882"/>
              </a:srgbClr>
            </a:solidFill>
          </p:spPr>
        </p:sp>
        <p:sp>
          <p:nvSpPr>
            <p:cNvPr name="TextBox 4" id="4"/>
            <p:cNvSpPr txBox="true"/>
            <p:nvPr/>
          </p:nvSpPr>
          <p:spPr>
            <a:xfrm>
              <a:off x="0" y="0"/>
              <a:ext cx="1987165" cy="927480"/>
            </a:xfrm>
            <a:prstGeom prst="rect">
              <a:avLst/>
            </a:prstGeom>
          </p:spPr>
          <p:txBody>
            <a:bodyPr anchor="ctr" rtlCol="false" tIns="50800" lIns="50800" bIns="50800" rIns="50800"/>
            <a:lstStyle/>
            <a:p>
              <a:pPr algn="ctr">
                <a:lnSpc>
                  <a:spcPts val="2639"/>
                </a:lnSpc>
              </a:pPr>
            </a:p>
          </p:txBody>
        </p:sp>
      </p:grpSp>
      <p:sp>
        <p:nvSpPr>
          <p:cNvPr name="TextBox 5" id="5"/>
          <p:cNvSpPr txBox="true"/>
          <p:nvPr/>
        </p:nvSpPr>
        <p:spPr>
          <a:xfrm rot="0">
            <a:off x="5099856" y="3876114"/>
            <a:ext cx="8088289" cy="1238268"/>
          </a:xfrm>
          <a:prstGeom prst="rect">
            <a:avLst/>
          </a:prstGeom>
        </p:spPr>
        <p:txBody>
          <a:bodyPr anchor="t" rtlCol="false" tIns="0" lIns="0" bIns="0" rIns="0">
            <a:spAutoFit/>
          </a:bodyPr>
          <a:lstStyle/>
          <a:p>
            <a:pPr algn="ctr">
              <a:lnSpc>
                <a:spcPts val="9600"/>
              </a:lnSpc>
            </a:pPr>
            <a:r>
              <a:rPr lang="en-US" sz="8000">
                <a:solidFill>
                  <a:srgbClr val="FFFFFF"/>
                </a:solidFill>
                <a:latin typeface="Norwester"/>
                <a:ea typeface="Norwester"/>
                <a:cs typeface="Norwester"/>
                <a:sym typeface="Norwester"/>
              </a:rPr>
              <a:t>TERIMA KASIH</a:t>
            </a:r>
          </a:p>
        </p:txBody>
      </p:sp>
      <p:grpSp>
        <p:nvGrpSpPr>
          <p:cNvPr name="Group 6" id="6"/>
          <p:cNvGrpSpPr/>
          <p:nvPr/>
        </p:nvGrpSpPr>
        <p:grpSpPr>
          <a:xfrm rot="0">
            <a:off x="7318933" y="6465046"/>
            <a:ext cx="3561614" cy="759486"/>
            <a:chOff x="0" y="0"/>
            <a:chExt cx="938038" cy="200029"/>
          </a:xfrm>
        </p:grpSpPr>
        <p:sp>
          <p:nvSpPr>
            <p:cNvPr name="Freeform 7" id="7"/>
            <p:cNvSpPr/>
            <p:nvPr/>
          </p:nvSpPr>
          <p:spPr>
            <a:xfrm flipH="false" flipV="false" rot="0">
              <a:off x="0" y="0"/>
              <a:ext cx="938038" cy="200029"/>
            </a:xfrm>
            <a:custGeom>
              <a:avLst/>
              <a:gdLst/>
              <a:ahLst/>
              <a:cxnLst/>
              <a:rect r="r" b="b" t="t" l="l"/>
              <a:pathLst>
                <a:path h="200029" w="938038">
                  <a:moveTo>
                    <a:pt x="36953" y="0"/>
                  </a:moveTo>
                  <a:lnTo>
                    <a:pt x="901085" y="0"/>
                  </a:lnTo>
                  <a:cubicBezTo>
                    <a:pt x="921494" y="0"/>
                    <a:pt x="938038" y="16544"/>
                    <a:pt x="938038" y="36953"/>
                  </a:cubicBezTo>
                  <a:lnTo>
                    <a:pt x="938038" y="163076"/>
                  </a:lnTo>
                  <a:cubicBezTo>
                    <a:pt x="938038" y="183485"/>
                    <a:pt x="921494" y="200029"/>
                    <a:pt x="901085" y="200029"/>
                  </a:cubicBezTo>
                  <a:lnTo>
                    <a:pt x="36953" y="200029"/>
                  </a:lnTo>
                  <a:cubicBezTo>
                    <a:pt x="16544" y="200029"/>
                    <a:pt x="0" y="183485"/>
                    <a:pt x="0" y="163076"/>
                  </a:cubicBezTo>
                  <a:lnTo>
                    <a:pt x="0" y="36953"/>
                  </a:lnTo>
                  <a:cubicBezTo>
                    <a:pt x="0" y="16544"/>
                    <a:pt x="16544" y="0"/>
                    <a:pt x="36953" y="0"/>
                  </a:cubicBezTo>
                  <a:close/>
                </a:path>
              </a:pathLst>
            </a:custGeom>
            <a:gradFill rotWithShape="true">
              <a:gsLst>
                <a:gs pos="0">
                  <a:srgbClr val="FDB713">
                    <a:alpha val="100000"/>
                  </a:srgbClr>
                </a:gs>
                <a:gs pos="100000">
                  <a:srgbClr val="12568D">
                    <a:alpha val="100000"/>
                  </a:srgbClr>
                </a:gs>
              </a:gsLst>
              <a:lin ang="0"/>
            </a:gradFill>
          </p:spPr>
        </p:sp>
        <p:sp>
          <p:nvSpPr>
            <p:cNvPr name="TextBox 8" id="8"/>
            <p:cNvSpPr txBox="true"/>
            <p:nvPr/>
          </p:nvSpPr>
          <p:spPr>
            <a:xfrm>
              <a:off x="0" y="0"/>
              <a:ext cx="938038" cy="200029"/>
            </a:xfrm>
            <a:prstGeom prst="rect">
              <a:avLst/>
            </a:prstGeom>
          </p:spPr>
          <p:txBody>
            <a:bodyPr anchor="ctr" rtlCol="false" tIns="50800" lIns="50800" bIns="50800" rIns="50800"/>
            <a:lstStyle/>
            <a:p>
              <a:pPr algn="ctr">
                <a:lnSpc>
                  <a:spcPts val="2639"/>
                </a:lnSpc>
              </a:pPr>
            </a:p>
          </p:txBody>
        </p:sp>
      </p:grpSp>
      <p:sp>
        <p:nvSpPr>
          <p:cNvPr name="TextBox 9" id="9"/>
          <p:cNvSpPr txBox="true"/>
          <p:nvPr/>
        </p:nvSpPr>
        <p:spPr>
          <a:xfrm rot="0">
            <a:off x="7636208" y="6678101"/>
            <a:ext cx="2927064" cy="333375"/>
          </a:xfrm>
          <a:prstGeom prst="rect">
            <a:avLst/>
          </a:prstGeom>
        </p:spPr>
        <p:txBody>
          <a:bodyPr anchor="t" rtlCol="false" tIns="0" lIns="0" bIns="0" rIns="0">
            <a:spAutoFit/>
          </a:bodyPr>
          <a:lstStyle/>
          <a:p>
            <a:pPr algn="ctr">
              <a:lnSpc>
                <a:spcPts val="2639"/>
              </a:lnSpc>
            </a:pPr>
            <a:r>
              <a:rPr lang="en-US" sz="2199" b="true">
                <a:solidFill>
                  <a:srgbClr val="FFFFFF"/>
                </a:solidFill>
                <a:latin typeface="Inter Bold"/>
                <a:ea typeface="Inter Bold"/>
                <a:cs typeface="Inter Bold"/>
                <a:sym typeface="Inter Bold"/>
              </a:rPr>
              <a:t>@reallygreatsite</a:t>
            </a:r>
          </a:p>
        </p:txBody>
      </p:sp>
      <p:grpSp>
        <p:nvGrpSpPr>
          <p:cNvPr name="Group 10" id="10"/>
          <p:cNvGrpSpPr/>
          <p:nvPr/>
        </p:nvGrpSpPr>
        <p:grpSpPr>
          <a:xfrm rot="0">
            <a:off x="17037291" y="9143827"/>
            <a:ext cx="539268" cy="530539"/>
            <a:chOff x="0" y="0"/>
            <a:chExt cx="142029" cy="139730"/>
          </a:xfrm>
        </p:grpSpPr>
        <p:sp>
          <p:nvSpPr>
            <p:cNvPr name="Freeform 11" id="11"/>
            <p:cNvSpPr/>
            <p:nvPr/>
          </p:nvSpPr>
          <p:spPr>
            <a:xfrm flipH="false" flipV="false" rot="0">
              <a:off x="0" y="0"/>
              <a:ext cx="142029" cy="139730"/>
            </a:xfrm>
            <a:custGeom>
              <a:avLst/>
              <a:gdLst/>
              <a:ahLst/>
              <a:cxnLst/>
              <a:rect r="r" b="b" t="t" l="l"/>
              <a:pathLst>
                <a:path h="139730" w="142029">
                  <a:moveTo>
                    <a:pt x="69865" y="0"/>
                  </a:moveTo>
                  <a:lnTo>
                    <a:pt x="72164" y="0"/>
                  </a:lnTo>
                  <a:cubicBezTo>
                    <a:pt x="90694" y="0"/>
                    <a:pt x="108464" y="7361"/>
                    <a:pt x="121566" y="20463"/>
                  </a:cubicBezTo>
                  <a:cubicBezTo>
                    <a:pt x="134669" y="33565"/>
                    <a:pt x="142029" y="51336"/>
                    <a:pt x="142029" y="69865"/>
                  </a:cubicBezTo>
                  <a:lnTo>
                    <a:pt x="142029" y="69865"/>
                  </a:lnTo>
                  <a:cubicBezTo>
                    <a:pt x="142029" y="88395"/>
                    <a:pt x="134669" y="106165"/>
                    <a:pt x="121566" y="119267"/>
                  </a:cubicBezTo>
                  <a:cubicBezTo>
                    <a:pt x="108464" y="132370"/>
                    <a:pt x="90694" y="139730"/>
                    <a:pt x="72164" y="139730"/>
                  </a:cubicBezTo>
                  <a:lnTo>
                    <a:pt x="69865" y="139730"/>
                  </a:lnTo>
                  <a:cubicBezTo>
                    <a:pt x="51336" y="139730"/>
                    <a:pt x="33565" y="132370"/>
                    <a:pt x="20463" y="119267"/>
                  </a:cubicBezTo>
                  <a:cubicBezTo>
                    <a:pt x="7361" y="106165"/>
                    <a:pt x="0" y="88395"/>
                    <a:pt x="0" y="69865"/>
                  </a:cubicBezTo>
                  <a:lnTo>
                    <a:pt x="0" y="69865"/>
                  </a:lnTo>
                  <a:cubicBezTo>
                    <a:pt x="0" y="51336"/>
                    <a:pt x="7361" y="33565"/>
                    <a:pt x="20463" y="20463"/>
                  </a:cubicBezTo>
                  <a:cubicBezTo>
                    <a:pt x="33565" y="7361"/>
                    <a:pt x="51336" y="0"/>
                    <a:pt x="69865" y="0"/>
                  </a:cubicBezTo>
                  <a:close/>
                </a:path>
              </a:pathLst>
            </a:custGeom>
            <a:solidFill>
              <a:srgbClr val="FDB713"/>
            </a:solidFill>
          </p:spPr>
        </p:sp>
        <p:sp>
          <p:nvSpPr>
            <p:cNvPr name="TextBox 12" id="12"/>
            <p:cNvSpPr txBox="true"/>
            <p:nvPr/>
          </p:nvSpPr>
          <p:spPr>
            <a:xfrm>
              <a:off x="0" y="0"/>
              <a:ext cx="142029" cy="139730"/>
            </a:xfrm>
            <a:prstGeom prst="rect">
              <a:avLst/>
            </a:prstGeom>
          </p:spPr>
          <p:txBody>
            <a:bodyPr anchor="ctr" rtlCol="false" tIns="50800" lIns="50800" bIns="50800" rIns="50800"/>
            <a:lstStyle/>
            <a:p>
              <a:pPr algn="ctr">
                <a:lnSpc>
                  <a:spcPts val="2639"/>
                </a:lnSpc>
              </a:pPr>
            </a:p>
          </p:txBody>
        </p:sp>
      </p:grpSp>
      <p:sp>
        <p:nvSpPr>
          <p:cNvPr name="TextBox 13" id="13"/>
          <p:cNvSpPr txBox="true"/>
          <p:nvPr/>
        </p:nvSpPr>
        <p:spPr>
          <a:xfrm rot="0">
            <a:off x="16985042" y="9220200"/>
            <a:ext cx="456776" cy="339692"/>
          </a:xfrm>
          <a:prstGeom prst="rect">
            <a:avLst/>
          </a:prstGeom>
        </p:spPr>
        <p:txBody>
          <a:bodyPr anchor="t" rtlCol="false" tIns="0" lIns="0" bIns="0" rIns="0">
            <a:spAutoFit/>
          </a:bodyPr>
          <a:lstStyle/>
          <a:p>
            <a:pPr algn="r">
              <a:lnSpc>
                <a:spcPts val="2799"/>
              </a:lnSpc>
            </a:pPr>
            <a:r>
              <a:rPr lang="en-US" b="true" sz="1999">
                <a:solidFill>
                  <a:srgbClr val="000000"/>
                </a:solidFill>
                <a:latin typeface="Inter Bold"/>
                <a:ea typeface="Inter Bold"/>
                <a:cs typeface="Inter Bold"/>
                <a:sym typeface="Inter Bold"/>
              </a:rPr>
              <a:t>15</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642993" y="5971343"/>
            <a:ext cx="6762009" cy="4672613"/>
            <a:chOff x="0" y="0"/>
            <a:chExt cx="882188" cy="609600"/>
          </a:xfrm>
        </p:grpSpPr>
        <p:sp>
          <p:nvSpPr>
            <p:cNvPr name="Freeform 3" id="3"/>
            <p:cNvSpPr/>
            <p:nvPr/>
          </p:nvSpPr>
          <p:spPr>
            <a:xfrm flipH="false" flipV="false" rot="0">
              <a:off x="0" y="0"/>
              <a:ext cx="882188" cy="609600"/>
            </a:xfrm>
            <a:custGeom>
              <a:avLst/>
              <a:gdLst/>
              <a:ahLst/>
              <a:cxnLst/>
              <a:rect r="r" b="b" t="t" l="l"/>
              <a:pathLst>
                <a:path h="609600" w="882188">
                  <a:moveTo>
                    <a:pt x="203200" y="0"/>
                  </a:moveTo>
                  <a:lnTo>
                    <a:pt x="882188" y="0"/>
                  </a:lnTo>
                  <a:lnTo>
                    <a:pt x="678988" y="609600"/>
                  </a:lnTo>
                  <a:lnTo>
                    <a:pt x="0" y="609600"/>
                  </a:lnTo>
                  <a:lnTo>
                    <a:pt x="203200" y="0"/>
                  </a:lnTo>
                  <a:close/>
                </a:path>
              </a:pathLst>
            </a:custGeom>
            <a:gradFill rotWithShape="true">
              <a:gsLst>
                <a:gs pos="0">
                  <a:srgbClr val="FDB713">
                    <a:alpha val="100000"/>
                  </a:srgbClr>
                </a:gs>
                <a:gs pos="100000">
                  <a:srgbClr val="12568D">
                    <a:alpha val="100000"/>
                  </a:srgbClr>
                </a:gs>
              </a:gsLst>
              <a:lin ang="0"/>
            </a:gradFill>
          </p:spPr>
        </p:sp>
        <p:sp>
          <p:nvSpPr>
            <p:cNvPr name="TextBox 4" id="4"/>
            <p:cNvSpPr txBox="true"/>
            <p:nvPr/>
          </p:nvSpPr>
          <p:spPr>
            <a:xfrm>
              <a:off x="101600" y="0"/>
              <a:ext cx="678988" cy="609600"/>
            </a:xfrm>
            <a:prstGeom prst="rect">
              <a:avLst/>
            </a:prstGeom>
          </p:spPr>
          <p:txBody>
            <a:bodyPr anchor="ctr" rtlCol="false" tIns="50800" lIns="50800" bIns="50800" rIns="50800"/>
            <a:lstStyle/>
            <a:p>
              <a:pPr algn="ctr">
                <a:lnSpc>
                  <a:spcPts val="2639"/>
                </a:lnSpc>
              </a:pPr>
            </a:p>
          </p:txBody>
        </p:sp>
      </p:grpSp>
      <p:grpSp>
        <p:nvGrpSpPr>
          <p:cNvPr name="Group 5" id="5"/>
          <p:cNvGrpSpPr/>
          <p:nvPr/>
        </p:nvGrpSpPr>
        <p:grpSpPr>
          <a:xfrm rot="0">
            <a:off x="-1253478" y="-2427347"/>
            <a:ext cx="4961386" cy="3898425"/>
            <a:chOff x="0" y="0"/>
            <a:chExt cx="468031" cy="367757"/>
          </a:xfrm>
        </p:grpSpPr>
        <p:sp>
          <p:nvSpPr>
            <p:cNvPr name="Freeform 6" id="6"/>
            <p:cNvSpPr/>
            <p:nvPr/>
          </p:nvSpPr>
          <p:spPr>
            <a:xfrm flipH="false" flipV="false" rot="0">
              <a:off x="26234" y="0"/>
              <a:ext cx="415563" cy="367757"/>
            </a:xfrm>
            <a:custGeom>
              <a:avLst/>
              <a:gdLst/>
              <a:ahLst/>
              <a:cxnLst/>
              <a:rect r="r" b="b" t="t" l="l"/>
              <a:pathLst>
                <a:path h="367757" w="415563">
                  <a:moveTo>
                    <a:pt x="240944" y="0"/>
                  </a:moveTo>
                  <a:lnTo>
                    <a:pt x="377819" y="0"/>
                  </a:lnTo>
                  <a:cubicBezTo>
                    <a:pt x="391177" y="0"/>
                    <a:pt x="403540" y="7061"/>
                    <a:pt x="410327" y="18566"/>
                  </a:cubicBezTo>
                  <a:cubicBezTo>
                    <a:pt x="417115" y="30071"/>
                    <a:pt x="417316" y="44306"/>
                    <a:pt x="410855" y="55998"/>
                  </a:cubicBezTo>
                  <a:lnTo>
                    <a:pt x="269538" y="311758"/>
                  </a:lnTo>
                  <a:cubicBezTo>
                    <a:pt x="250448" y="346308"/>
                    <a:pt x="214092" y="367757"/>
                    <a:pt x="174619" y="367757"/>
                  </a:cubicBezTo>
                  <a:lnTo>
                    <a:pt x="37744" y="367757"/>
                  </a:lnTo>
                  <a:cubicBezTo>
                    <a:pt x="24386" y="367757"/>
                    <a:pt x="12023" y="360696"/>
                    <a:pt x="5235" y="349191"/>
                  </a:cubicBezTo>
                  <a:cubicBezTo>
                    <a:pt x="-1552" y="337686"/>
                    <a:pt x="-1753" y="323450"/>
                    <a:pt x="4707" y="311758"/>
                  </a:cubicBezTo>
                  <a:lnTo>
                    <a:pt x="146025" y="55998"/>
                  </a:lnTo>
                  <a:cubicBezTo>
                    <a:pt x="165115" y="21448"/>
                    <a:pt x="201471" y="0"/>
                    <a:pt x="240944" y="0"/>
                  </a:cubicBezTo>
                  <a:close/>
                </a:path>
              </a:pathLst>
            </a:custGeom>
            <a:gradFill rotWithShape="true">
              <a:gsLst>
                <a:gs pos="0">
                  <a:srgbClr val="000000">
                    <a:alpha val="100000"/>
                  </a:srgbClr>
                </a:gs>
                <a:gs pos="100000">
                  <a:srgbClr val="202020">
                    <a:alpha val="100000"/>
                  </a:srgbClr>
                </a:gs>
              </a:gsLst>
              <a:lin ang="5400000"/>
            </a:gradFill>
          </p:spPr>
        </p:sp>
        <p:sp>
          <p:nvSpPr>
            <p:cNvPr name="TextBox 7" id="7"/>
            <p:cNvSpPr txBox="true"/>
            <p:nvPr/>
          </p:nvSpPr>
          <p:spPr>
            <a:xfrm>
              <a:off x="101600" y="0"/>
              <a:ext cx="264831" cy="367757"/>
            </a:xfrm>
            <a:prstGeom prst="rect">
              <a:avLst/>
            </a:prstGeom>
          </p:spPr>
          <p:txBody>
            <a:bodyPr anchor="ctr" rtlCol="false" tIns="50800" lIns="50800" bIns="50800" rIns="50800"/>
            <a:lstStyle/>
            <a:p>
              <a:pPr algn="ctr">
                <a:lnSpc>
                  <a:spcPts val="2639"/>
                </a:lnSpc>
              </a:pPr>
            </a:p>
          </p:txBody>
        </p:sp>
      </p:grpSp>
      <p:grpSp>
        <p:nvGrpSpPr>
          <p:cNvPr name="Group 8" id="8"/>
          <p:cNvGrpSpPr/>
          <p:nvPr/>
        </p:nvGrpSpPr>
        <p:grpSpPr>
          <a:xfrm rot="0">
            <a:off x="11411728" y="7673899"/>
            <a:ext cx="4961386" cy="3898425"/>
            <a:chOff x="0" y="0"/>
            <a:chExt cx="468031" cy="367757"/>
          </a:xfrm>
        </p:grpSpPr>
        <p:sp>
          <p:nvSpPr>
            <p:cNvPr name="Freeform 9" id="9"/>
            <p:cNvSpPr/>
            <p:nvPr/>
          </p:nvSpPr>
          <p:spPr>
            <a:xfrm flipH="false" flipV="false" rot="0">
              <a:off x="26234" y="0"/>
              <a:ext cx="415563" cy="367757"/>
            </a:xfrm>
            <a:custGeom>
              <a:avLst/>
              <a:gdLst/>
              <a:ahLst/>
              <a:cxnLst/>
              <a:rect r="r" b="b" t="t" l="l"/>
              <a:pathLst>
                <a:path h="367757" w="415563">
                  <a:moveTo>
                    <a:pt x="240944" y="0"/>
                  </a:moveTo>
                  <a:lnTo>
                    <a:pt x="377819" y="0"/>
                  </a:lnTo>
                  <a:cubicBezTo>
                    <a:pt x="391177" y="0"/>
                    <a:pt x="403540" y="7061"/>
                    <a:pt x="410327" y="18566"/>
                  </a:cubicBezTo>
                  <a:cubicBezTo>
                    <a:pt x="417115" y="30071"/>
                    <a:pt x="417316" y="44306"/>
                    <a:pt x="410855" y="55998"/>
                  </a:cubicBezTo>
                  <a:lnTo>
                    <a:pt x="269538" y="311758"/>
                  </a:lnTo>
                  <a:cubicBezTo>
                    <a:pt x="250448" y="346308"/>
                    <a:pt x="214092" y="367757"/>
                    <a:pt x="174619" y="367757"/>
                  </a:cubicBezTo>
                  <a:lnTo>
                    <a:pt x="37744" y="367757"/>
                  </a:lnTo>
                  <a:cubicBezTo>
                    <a:pt x="24386" y="367757"/>
                    <a:pt x="12023" y="360696"/>
                    <a:pt x="5235" y="349191"/>
                  </a:cubicBezTo>
                  <a:cubicBezTo>
                    <a:pt x="-1552" y="337686"/>
                    <a:pt x="-1753" y="323450"/>
                    <a:pt x="4707" y="311758"/>
                  </a:cubicBezTo>
                  <a:lnTo>
                    <a:pt x="146025" y="55998"/>
                  </a:lnTo>
                  <a:cubicBezTo>
                    <a:pt x="165115" y="21448"/>
                    <a:pt x="201471" y="0"/>
                    <a:pt x="240944" y="0"/>
                  </a:cubicBezTo>
                  <a:close/>
                </a:path>
              </a:pathLst>
            </a:custGeom>
            <a:gradFill rotWithShape="true">
              <a:gsLst>
                <a:gs pos="0">
                  <a:srgbClr val="000000">
                    <a:alpha val="100000"/>
                  </a:srgbClr>
                </a:gs>
                <a:gs pos="100000">
                  <a:srgbClr val="202020">
                    <a:alpha val="100000"/>
                  </a:srgbClr>
                </a:gs>
              </a:gsLst>
              <a:lin ang="5400000"/>
            </a:gradFill>
          </p:spPr>
        </p:sp>
        <p:sp>
          <p:nvSpPr>
            <p:cNvPr name="TextBox 10" id="10"/>
            <p:cNvSpPr txBox="true"/>
            <p:nvPr/>
          </p:nvSpPr>
          <p:spPr>
            <a:xfrm>
              <a:off x="101600" y="0"/>
              <a:ext cx="264831" cy="367757"/>
            </a:xfrm>
            <a:prstGeom prst="rect">
              <a:avLst/>
            </a:prstGeom>
          </p:spPr>
          <p:txBody>
            <a:bodyPr anchor="ctr" rtlCol="false" tIns="50800" lIns="50800" bIns="50800" rIns="50800"/>
            <a:lstStyle/>
            <a:p>
              <a:pPr algn="ctr">
                <a:lnSpc>
                  <a:spcPts val="2639"/>
                </a:lnSpc>
              </a:pPr>
            </a:p>
          </p:txBody>
        </p:sp>
      </p:grpSp>
      <p:grpSp>
        <p:nvGrpSpPr>
          <p:cNvPr name="Group 11" id="11"/>
          <p:cNvGrpSpPr/>
          <p:nvPr/>
        </p:nvGrpSpPr>
        <p:grpSpPr>
          <a:xfrm rot="0">
            <a:off x="8558421" y="-1127527"/>
            <a:ext cx="12085326" cy="10385827"/>
            <a:chOff x="0" y="0"/>
            <a:chExt cx="812800" cy="698500"/>
          </a:xfrm>
        </p:grpSpPr>
        <p:sp>
          <p:nvSpPr>
            <p:cNvPr name="Freeform 12" id="12"/>
            <p:cNvSpPr/>
            <p:nvPr/>
          </p:nvSpPr>
          <p:spPr>
            <a:xfrm flipH="false" flipV="false" rot="0">
              <a:off x="6048" y="0"/>
              <a:ext cx="800704" cy="698500"/>
            </a:xfrm>
            <a:custGeom>
              <a:avLst/>
              <a:gdLst/>
              <a:ahLst/>
              <a:cxnLst/>
              <a:rect r="r" b="b" t="t" l="l"/>
              <a:pathLst>
                <a:path h="698500" w="800704">
                  <a:moveTo>
                    <a:pt x="795477" y="368630"/>
                  </a:moveTo>
                  <a:lnTo>
                    <a:pt x="614827" y="679120"/>
                  </a:lnTo>
                  <a:cubicBezTo>
                    <a:pt x="607847" y="691119"/>
                    <a:pt x="595012" y="698500"/>
                    <a:pt x="581131" y="698500"/>
                  </a:cubicBezTo>
                  <a:lnTo>
                    <a:pt x="219573" y="698500"/>
                  </a:lnTo>
                  <a:cubicBezTo>
                    <a:pt x="205692" y="698500"/>
                    <a:pt x="192857" y="691119"/>
                    <a:pt x="185877" y="679120"/>
                  </a:cubicBezTo>
                  <a:lnTo>
                    <a:pt x="5227" y="368630"/>
                  </a:lnTo>
                  <a:cubicBezTo>
                    <a:pt x="-1743" y="356650"/>
                    <a:pt x="-1743" y="341850"/>
                    <a:pt x="5227" y="329870"/>
                  </a:cubicBezTo>
                  <a:lnTo>
                    <a:pt x="185877" y="19380"/>
                  </a:lnTo>
                  <a:cubicBezTo>
                    <a:pt x="192857" y="7381"/>
                    <a:pt x="205692" y="0"/>
                    <a:pt x="219573" y="0"/>
                  </a:cubicBezTo>
                  <a:lnTo>
                    <a:pt x="581131" y="0"/>
                  </a:lnTo>
                  <a:cubicBezTo>
                    <a:pt x="595012" y="0"/>
                    <a:pt x="607847" y="7381"/>
                    <a:pt x="614827" y="19380"/>
                  </a:cubicBezTo>
                  <a:lnTo>
                    <a:pt x="795477" y="329870"/>
                  </a:lnTo>
                  <a:cubicBezTo>
                    <a:pt x="802447" y="341850"/>
                    <a:pt x="802447" y="356650"/>
                    <a:pt x="795477" y="368630"/>
                  </a:cubicBezTo>
                  <a:close/>
                </a:path>
              </a:pathLst>
            </a:custGeom>
            <a:blipFill>
              <a:blip r:embed="rId2"/>
              <a:stretch>
                <a:fillRect l="-41074" t="0" r="-14011" b="0"/>
              </a:stretch>
            </a:blipFill>
          </p:spPr>
        </p:sp>
      </p:grpSp>
      <p:grpSp>
        <p:nvGrpSpPr>
          <p:cNvPr name="Group 13" id="13"/>
          <p:cNvGrpSpPr/>
          <p:nvPr/>
        </p:nvGrpSpPr>
        <p:grpSpPr>
          <a:xfrm rot="0">
            <a:off x="17037291" y="9143827"/>
            <a:ext cx="539268" cy="530539"/>
            <a:chOff x="0" y="0"/>
            <a:chExt cx="142029" cy="139730"/>
          </a:xfrm>
        </p:grpSpPr>
        <p:sp>
          <p:nvSpPr>
            <p:cNvPr name="Freeform 14" id="14"/>
            <p:cNvSpPr/>
            <p:nvPr/>
          </p:nvSpPr>
          <p:spPr>
            <a:xfrm flipH="false" flipV="false" rot="0">
              <a:off x="0" y="0"/>
              <a:ext cx="142029" cy="139730"/>
            </a:xfrm>
            <a:custGeom>
              <a:avLst/>
              <a:gdLst/>
              <a:ahLst/>
              <a:cxnLst/>
              <a:rect r="r" b="b" t="t" l="l"/>
              <a:pathLst>
                <a:path h="139730" w="142029">
                  <a:moveTo>
                    <a:pt x="69865" y="0"/>
                  </a:moveTo>
                  <a:lnTo>
                    <a:pt x="72164" y="0"/>
                  </a:lnTo>
                  <a:cubicBezTo>
                    <a:pt x="90694" y="0"/>
                    <a:pt x="108464" y="7361"/>
                    <a:pt x="121566" y="20463"/>
                  </a:cubicBezTo>
                  <a:cubicBezTo>
                    <a:pt x="134669" y="33565"/>
                    <a:pt x="142029" y="51336"/>
                    <a:pt x="142029" y="69865"/>
                  </a:cubicBezTo>
                  <a:lnTo>
                    <a:pt x="142029" y="69865"/>
                  </a:lnTo>
                  <a:cubicBezTo>
                    <a:pt x="142029" y="88395"/>
                    <a:pt x="134669" y="106165"/>
                    <a:pt x="121566" y="119267"/>
                  </a:cubicBezTo>
                  <a:cubicBezTo>
                    <a:pt x="108464" y="132370"/>
                    <a:pt x="90694" y="139730"/>
                    <a:pt x="72164" y="139730"/>
                  </a:cubicBezTo>
                  <a:lnTo>
                    <a:pt x="69865" y="139730"/>
                  </a:lnTo>
                  <a:cubicBezTo>
                    <a:pt x="51336" y="139730"/>
                    <a:pt x="33565" y="132370"/>
                    <a:pt x="20463" y="119267"/>
                  </a:cubicBezTo>
                  <a:cubicBezTo>
                    <a:pt x="7361" y="106165"/>
                    <a:pt x="0" y="88395"/>
                    <a:pt x="0" y="69865"/>
                  </a:cubicBezTo>
                  <a:lnTo>
                    <a:pt x="0" y="69865"/>
                  </a:lnTo>
                  <a:cubicBezTo>
                    <a:pt x="0" y="51336"/>
                    <a:pt x="7361" y="33565"/>
                    <a:pt x="20463" y="20463"/>
                  </a:cubicBezTo>
                  <a:cubicBezTo>
                    <a:pt x="33565" y="7361"/>
                    <a:pt x="51336" y="0"/>
                    <a:pt x="69865" y="0"/>
                  </a:cubicBezTo>
                  <a:close/>
                </a:path>
              </a:pathLst>
            </a:custGeom>
            <a:solidFill>
              <a:srgbClr val="FDB713"/>
            </a:solidFill>
          </p:spPr>
        </p:sp>
        <p:sp>
          <p:nvSpPr>
            <p:cNvPr name="TextBox 15" id="15"/>
            <p:cNvSpPr txBox="true"/>
            <p:nvPr/>
          </p:nvSpPr>
          <p:spPr>
            <a:xfrm>
              <a:off x="0" y="0"/>
              <a:ext cx="142029" cy="139730"/>
            </a:xfrm>
            <a:prstGeom prst="rect">
              <a:avLst/>
            </a:prstGeom>
          </p:spPr>
          <p:txBody>
            <a:bodyPr anchor="ctr" rtlCol="false" tIns="50800" lIns="50800" bIns="50800" rIns="50800"/>
            <a:lstStyle/>
            <a:p>
              <a:pPr algn="ctr">
                <a:lnSpc>
                  <a:spcPts val="2639"/>
                </a:lnSpc>
              </a:pPr>
            </a:p>
          </p:txBody>
        </p:sp>
      </p:grpSp>
      <p:sp>
        <p:nvSpPr>
          <p:cNvPr name="TextBox 16" id="16"/>
          <p:cNvSpPr txBox="true"/>
          <p:nvPr/>
        </p:nvSpPr>
        <p:spPr>
          <a:xfrm rot="0">
            <a:off x="552294" y="1452027"/>
            <a:ext cx="6770862" cy="2457486"/>
          </a:xfrm>
          <a:prstGeom prst="rect">
            <a:avLst/>
          </a:prstGeom>
        </p:spPr>
        <p:txBody>
          <a:bodyPr anchor="t" rtlCol="false" tIns="0" lIns="0" bIns="0" rIns="0">
            <a:spAutoFit/>
          </a:bodyPr>
          <a:lstStyle/>
          <a:p>
            <a:pPr algn="l">
              <a:lnSpc>
                <a:spcPts val="9600"/>
              </a:lnSpc>
            </a:pPr>
            <a:r>
              <a:rPr lang="en-US" sz="8000">
                <a:solidFill>
                  <a:srgbClr val="211B20"/>
                </a:solidFill>
                <a:latin typeface="Norwester"/>
                <a:ea typeface="Norwester"/>
                <a:cs typeface="Norwester"/>
                <a:sym typeface="Norwester"/>
              </a:rPr>
              <a:t>SISTEM INSTRUMENTASI?</a:t>
            </a:r>
          </a:p>
        </p:txBody>
      </p:sp>
      <p:sp>
        <p:nvSpPr>
          <p:cNvPr name="TextBox 17" id="17"/>
          <p:cNvSpPr txBox="true"/>
          <p:nvPr/>
        </p:nvSpPr>
        <p:spPr>
          <a:xfrm rot="0">
            <a:off x="552294" y="5095875"/>
            <a:ext cx="9160273" cy="2680198"/>
          </a:xfrm>
          <a:prstGeom prst="rect">
            <a:avLst/>
          </a:prstGeom>
        </p:spPr>
        <p:txBody>
          <a:bodyPr anchor="t" rtlCol="false" tIns="0" lIns="0" bIns="0" rIns="0">
            <a:spAutoFit/>
          </a:bodyPr>
          <a:lstStyle/>
          <a:p>
            <a:pPr algn="l">
              <a:lnSpc>
                <a:spcPts val="3038"/>
              </a:lnSpc>
            </a:pPr>
            <a:r>
              <a:rPr lang="en-US" sz="2170">
                <a:solidFill>
                  <a:srgbClr val="545454"/>
                </a:solidFill>
                <a:latin typeface="Inter"/>
                <a:ea typeface="Inter"/>
                <a:cs typeface="Inter"/>
                <a:sym typeface="Inter"/>
              </a:rPr>
              <a:t> Sistem instrumentasi merupakan gabungan perangkat yang digunakan untuk mengukur, memonitor, dan mengontrol variabel proses. Secara umum terdiri dari:</a:t>
            </a:r>
          </a:p>
          <a:p>
            <a:pPr algn="l" marL="468557" indent="-234278" lvl="1">
              <a:lnSpc>
                <a:spcPts val="3038"/>
              </a:lnSpc>
              <a:buFont typeface="Arial"/>
              <a:buChar char="•"/>
            </a:pPr>
            <a:r>
              <a:rPr lang="en-US" sz="2170">
                <a:solidFill>
                  <a:srgbClr val="545454"/>
                </a:solidFill>
                <a:latin typeface="Inter"/>
                <a:ea typeface="Inter"/>
                <a:cs typeface="Inter"/>
                <a:sym typeface="Inter"/>
              </a:rPr>
              <a:t>Sensor/Transduser (mengubah besaran fisik menjadi sinyal listrik)</a:t>
            </a:r>
          </a:p>
          <a:p>
            <a:pPr algn="l" marL="468557" indent="-234278" lvl="1">
              <a:lnSpc>
                <a:spcPts val="3038"/>
              </a:lnSpc>
              <a:buFont typeface="Arial"/>
              <a:buChar char="•"/>
            </a:pPr>
            <a:r>
              <a:rPr lang="en-US" sz="2170">
                <a:solidFill>
                  <a:srgbClr val="545454"/>
                </a:solidFill>
                <a:latin typeface="Inter"/>
                <a:ea typeface="Inter"/>
                <a:cs typeface="Inter"/>
                <a:sym typeface="Inter"/>
              </a:rPr>
              <a:t>Kontroler (mengambil keputusan)</a:t>
            </a:r>
          </a:p>
          <a:p>
            <a:pPr algn="l" marL="468557" indent="-234278" lvl="1">
              <a:lnSpc>
                <a:spcPts val="3038"/>
              </a:lnSpc>
              <a:buFont typeface="Arial"/>
              <a:buChar char="•"/>
            </a:pPr>
            <a:r>
              <a:rPr lang="en-US" sz="2170">
                <a:solidFill>
                  <a:srgbClr val="545454"/>
                </a:solidFill>
                <a:latin typeface="Inter"/>
                <a:ea typeface="Inter"/>
                <a:cs typeface="Inter"/>
                <a:sym typeface="Inter"/>
              </a:rPr>
              <a:t>Aktuator (melakukan aksi fisik)</a:t>
            </a:r>
          </a:p>
          <a:p>
            <a:pPr algn="l">
              <a:lnSpc>
                <a:spcPts val="3038"/>
              </a:lnSpc>
            </a:pPr>
          </a:p>
        </p:txBody>
      </p:sp>
      <p:sp>
        <p:nvSpPr>
          <p:cNvPr name="TextBox 18" id="18"/>
          <p:cNvSpPr txBox="true"/>
          <p:nvPr/>
        </p:nvSpPr>
        <p:spPr>
          <a:xfrm rot="0">
            <a:off x="16985042" y="9220200"/>
            <a:ext cx="456776" cy="339692"/>
          </a:xfrm>
          <a:prstGeom prst="rect">
            <a:avLst/>
          </a:prstGeom>
        </p:spPr>
        <p:txBody>
          <a:bodyPr anchor="t" rtlCol="false" tIns="0" lIns="0" bIns="0" rIns="0">
            <a:spAutoFit/>
          </a:bodyPr>
          <a:lstStyle/>
          <a:p>
            <a:pPr algn="r">
              <a:lnSpc>
                <a:spcPts val="2799"/>
              </a:lnSpc>
            </a:pPr>
            <a:r>
              <a:rPr lang="en-US" b="true" sz="1999">
                <a:solidFill>
                  <a:srgbClr val="000000"/>
                </a:solidFill>
                <a:latin typeface="Inter Bold"/>
                <a:ea typeface="Inter Bold"/>
                <a:cs typeface="Inter Bold"/>
                <a:sym typeface="Inter Bold"/>
              </a:rPr>
              <a:t>02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642993" y="5971343"/>
            <a:ext cx="6762009" cy="4672613"/>
            <a:chOff x="0" y="0"/>
            <a:chExt cx="882188" cy="609600"/>
          </a:xfrm>
        </p:grpSpPr>
        <p:sp>
          <p:nvSpPr>
            <p:cNvPr name="Freeform 3" id="3"/>
            <p:cNvSpPr/>
            <p:nvPr/>
          </p:nvSpPr>
          <p:spPr>
            <a:xfrm flipH="false" flipV="false" rot="0">
              <a:off x="0" y="0"/>
              <a:ext cx="882188" cy="609600"/>
            </a:xfrm>
            <a:custGeom>
              <a:avLst/>
              <a:gdLst/>
              <a:ahLst/>
              <a:cxnLst/>
              <a:rect r="r" b="b" t="t" l="l"/>
              <a:pathLst>
                <a:path h="609600" w="882188">
                  <a:moveTo>
                    <a:pt x="203200" y="0"/>
                  </a:moveTo>
                  <a:lnTo>
                    <a:pt x="882188" y="0"/>
                  </a:lnTo>
                  <a:lnTo>
                    <a:pt x="678988" y="609600"/>
                  </a:lnTo>
                  <a:lnTo>
                    <a:pt x="0" y="609600"/>
                  </a:lnTo>
                  <a:lnTo>
                    <a:pt x="203200" y="0"/>
                  </a:lnTo>
                  <a:close/>
                </a:path>
              </a:pathLst>
            </a:custGeom>
            <a:gradFill rotWithShape="true">
              <a:gsLst>
                <a:gs pos="0">
                  <a:srgbClr val="FDB713">
                    <a:alpha val="100000"/>
                  </a:srgbClr>
                </a:gs>
                <a:gs pos="100000">
                  <a:srgbClr val="12568D">
                    <a:alpha val="100000"/>
                  </a:srgbClr>
                </a:gs>
              </a:gsLst>
              <a:lin ang="0"/>
            </a:gradFill>
          </p:spPr>
        </p:sp>
        <p:sp>
          <p:nvSpPr>
            <p:cNvPr name="TextBox 4" id="4"/>
            <p:cNvSpPr txBox="true"/>
            <p:nvPr/>
          </p:nvSpPr>
          <p:spPr>
            <a:xfrm>
              <a:off x="101600" y="0"/>
              <a:ext cx="678988" cy="609600"/>
            </a:xfrm>
            <a:prstGeom prst="rect">
              <a:avLst/>
            </a:prstGeom>
          </p:spPr>
          <p:txBody>
            <a:bodyPr anchor="ctr" rtlCol="false" tIns="50800" lIns="50800" bIns="50800" rIns="50800"/>
            <a:lstStyle/>
            <a:p>
              <a:pPr algn="ctr">
                <a:lnSpc>
                  <a:spcPts val="2639"/>
                </a:lnSpc>
              </a:pPr>
            </a:p>
          </p:txBody>
        </p:sp>
      </p:grpSp>
      <p:grpSp>
        <p:nvGrpSpPr>
          <p:cNvPr name="Group 5" id="5"/>
          <p:cNvGrpSpPr/>
          <p:nvPr/>
        </p:nvGrpSpPr>
        <p:grpSpPr>
          <a:xfrm rot="0">
            <a:off x="-1253478" y="-2427347"/>
            <a:ext cx="4961386" cy="3898425"/>
            <a:chOff x="0" y="0"/>
            <a:chExt cx="468031" cy="367757"/>
          </a:xfrm>
        </p:grpSpPr>
        <p:sp>
          <p:nvSpPr>
            <p:cNvPr name="Freeform 6" id="6"/>
            <p:cNvSpPr/>
            <p:nvPr/>
          </p:nvSpPr>
          <p:spPr>
            <a:xfrm flipH="false" flipV="false" rot="0">
              <a:off x="26234" y="0"/>
              <a:ext cx="415563" cy="367757"/>
            </a:xfrm>
            <a:custGeom>
              <a:avLst/>
              <a:gdLst/>
              <a:ahLst/>
              <a:cxnLst/>
              <a:rect r="r" b="b" t="t" l="l"/>
              <a:pathLst>
                <a:path h="367757" w="415563">
                  <a:moveTo>
                    <a:pt x="240944" y="0"/>
                  </a:moveTo>
                  <a:lnTo>
                    <a:pt x="377819" y="0"/>
                  </a:lnTo>
                  <a:cubicBezTo>
                    <a:pt x="391177" y="0"/>
                    <a:pt x="403540" y="7061"/>
                    <a:pt x="410327" y="18566"/>
                  </a:cubicBezTo>
                  <a:cubicBezTo>
                    <a:pt x="417115" y="30071"/>
                    <a:pt x="417316" y="44306"/>
                    <a:pt x="410855" y="55998"/>
                  </a:cubicBezTo>
                  <a:lnTo>
                    <a:pt x="269538" y="311758"/>
                  </a:lnTo>
                  <a:cubicBezTo>
                    <a:pt x="250448" y="346308"/>
                    <a:pt x="214092" y="367757"/>
                    <a:pt x="174619" y="367757"/>
                  </a:cubicBezTo>
                  <a:lnTo>
                    <a:pt x="37744" y="367757"/>
                  </a:lnTo>
                  <a:cubicBezTo>
                    <a:pt x="24386" y="367757"/>
                    <a:pt x="12023" y="360696"/>
                    <a:pt x="5235" y="349191"/>
                  </a:cubicBezTo>
                  <a:cubicBezTo>
                    <a:pt x="-1552" y="337686"/>
                    <a:pt x="-1753" y="323450"/>
                    <a:pt x="4707" y="311758"/>
                  </a:cubicBezTo>
                  <a:lnTo>
                    <a:pt x="146025" y="55998"/>
                  </a:lnTo>
                  <a:cubicBezTo>
                    <a:pt x="165115" y="21448"/>
                    <a:pt x="201471" y="0"/>
                    <a:pt x="240944" y="0"/>
                  </a:cubicBezTo>
                  <a:close/>
                </a:path>
              </a:pathLst>
            </a:custGeom>
            <a:gradFill rotWithShape="true">
              <a:gsLst>
                <a:gs pos="0">
                  <a:srgbClr val="000000">
                    <a:alpha val="100000"/>
                  </a:srgbClr>
                </a:gs>
                <a:gs pos="100000">
                  <a:srgbClr val="202020">
                    <a:alpha val="100000"/>
                  </a:srgbClr>
                </a:gs>
              </a:gsLst>
              <a:lin ang="5400000"/>
            </a:gradFill>
          </p:spPr>
        </p:sp>
        <p:sp>
          <p:nvSpPr>
            <p:cNvPr name="TextBox 7" id="7"/>
            <p:cNvSpPr txBox="true"/>
            <p:nvPr/>
          </p:nvSpPr>
          <p:spPr>
            <a:xfrm>
              <a:off x="101600" y="0"/>
              <a:ext cx="264831" cy="367757"/>
            </a:xfrm>
            <a:prstGeom prst="rect">
              <a:avLst/>
            </a:prstGeom>
          </p:spPr>
          <p:txBody>
            <a:bodyPr anchor="ctr" rtlCol="false" tIns="50800" lIns="50800" bIns="50800" rIns="50800"/>
            <a:lstStyle/>
            <a:p>
              <a:pPr algn="ctr">
                <a:lnSpc>
                  <a:spcPts val="2639"/>
                </a:lnSpc>
              </a:pPr>
            </a:p>
          </p:txBody>
        </p:sp>
      </p:grpSp>
      <p:grpSp>
        <p:nvGrpSpPr>
          <p:cNvPr name="Group 8" id="8"/>
          <p:cNvGrpSpPr/>
          <p:nvPr/>
        </p:nvGrpSpPr>
        <p:grpSpPr>
          <a:xfrm rot="0">
            <a:off x="11411728" y="7673899"/>
            <a:ext cx="4961386" cy="3898425"/>
            <a:chOff x="0" y="0"/>
            <a:chExt cx="468031" cy="367757"/>
          </a:xfrm>
        </p:grpSpPr>
        <p:sp>
          <p:nvSpPr>
            <p:cNvPr name="Freeform 9" id="9"/>
            <p:cNvSpPr/>
            <p:nvPr/>
          </p:nvSpPr>
          <p:spPr>
            <a:xfrm flipH="false" flipV="false" rot="0">
              <a:off x="26234" y="0"/>
              <a:ext cx="415563" cy="367757"/>
            </a:xfrm>
            <a:custGeom>
              <a:avLst/>
              <a:gdLst/>
              <a:ahLst/>
              <a:cxnLst/>
              <a:rect r="r" b="b" t="t" l="l"/>
              <a:pathLst>
                <a:path h="367757" w="415563">
                  <a:moveTo>
                    <a:pt x="240944" y="0"/>
                  </a:moveTo>
                  <a:lnTo>
                    <a:pt x="377819" y="0"/>
                  </a:lnTo>
                  <a:cubicBezTo>
                    <a:pt x="391177" y="0"/>
                    <a:pt x="403540" y="7061"/>
                    <a:pt x="410327" y="18566"/>
                  </a:cubicBezTo>
                  <a:cubicBezTo>
                    <a:pt x="417115" y="30071"/>
                    <a:pt x="417316" y="44306"/>
                    <a:pt x="410855" y="55998"/>
                  </a:cubicBezTo>
                  <a:lnTo>
                    <a:pt x="269538" y="311758"/>
                  </a:lnTo>
                  <a:cubicBezTo>
                    <a:pt x="250448" y="346308"/>
                    <a:pt x="214092" y="367757"/>
                    <a:pt x="174619" y="367757"/>
                  </a:cubicBezTo>
                  <a:lnTo>
                    <a:pt x="37744" y="367757"/>
                  </a:lnTo>
                  <a:cubicBezTo>
                    <a:pt x="24386" y="367757"/>
                    <a:pt x="12023" y="360696"/>
                    <a:pt x="5235" y="349191"/>
                  </a:cubicBezTo>
                  <a:cubicBezTo>
                    <a:pt x="-1552" y="337686"/>
                    <a:pt x="-1753" y="323450"/>
                    <a:pt x="4707" y="311758"/>
                  </a:cubicBezTo>
                  <a:lnTo>
                    <a:pt x="146025" y="55998"/>
                  </a:lnTo>
                  <a:cubicBezTo>
                    <a:pt x="165115" y="21448"/>
                    <a:pt x="201471" y="0"/>
                    <a:pt x="240944" y="0"/>
                  </a:cubicBezTo>
                  <a:close/>
                </a:path>
              </a:pathLst>
            </a:custGeom>
            <a:gradFill rotWithShape="true">
              <a:gsLst>
                <a:gs pos="0">
                  <a:srgbClr val="000000">
                    <a:alpha val="100000"/>
                  </a:srgbClr>
                </a:gs>
                <a:gs pos="100000">
                  <a:srgbClr val="202020">
                    <a:alpha val="100000"/>
                  </a:srgbClr>
                </a:gs>
              </a:gsLst>
              <a:lin ang="5400000"/>
            </a:gradFill>
          </p:spPr>
        </p:sp>
        <p:sp>
          <p:nvSpPr>
            <p:cNvPr name="TextBox 10" id="10"/>
            <p:cNvSpPr txBox="true"/>
            <p:nvPr/>
          </p:nvSpPr>
          <p:spPr>
            <a:xfrm>
              <a:off x="101600" y="0"/>
              <a:ext cx="264831" cy="367757"/>
            </a:xfrm>
            <a:prstGeom prst="rect">
              <a:avLst/>
            </a:prstGeom>
          </p:spPr>
          <p:txBody>
            <a:bodyPr anchor="ctr" rtlCol="false" tIns="50800" lIns="50800" bIns="50800" rIns="50800"/>
            <a:lstStyle/>
            <a:p>
              <a:pPr algn="ctr">
                <a:lnSpc>
                  <a:spcPts val="2639"/>
                </a:lnSpc>
              </a:pPr>
            </a:p>
          </p:txBody>
        </p:sp>
      </p:grpSp>
      <p:grpSp>
        <p:nvGrpSpPr>
          <p:cNvPr name="Group 11" id="11"/>
          <p:cNvGrpSpPr/>
          <p:nvPr/>
        </p:nvGrpSpPr>
        <p:grpSpPr>
          <a:xfrm rot="0">
            <a:off x="8558421" y="-1127527"/>
            <a:ext cx="12085326" cy="10385827"/>
            <a:chOff x="0" y="0"/>
            <a:chExt cx="812800" cy="698500"/>
          </a:xfrm>
        </p:grpSpPr>
        <p:sp>
          <p:nvSpPr>
            <p:cNvPr name="Freeform 12" id="12"/>
            <p:cNvSpPr/>
            <p:nvPr/>
          </p:nvSpPr>
          <p:spPr>
            <a:xfrm flipH="false" flipV="false" rot="0">
              <a:off x="6048" y="0"/>
              <a:ext cx="800704" cy="698500"/>
            </a:xfrm>
            <a:custGeom>
              <a:avLst/>
              <a:gdLst/>
              <a:ahLst/>
              <a:cxnLst/>
              <a:rect r="r" b="b" t="t" l="l"/>
              <a:pathLst>
                <a:path h="698500" w="800704">
                  <a:moveTo>
                    <a:pt x="795477" y="368630"/>
                  </a:moveTo>
                  <a:lnTo>
                    <a:pt x="614827" y="679120"/>
                  </a:lnTo>
                  <a:cubicBezTo>
                    <a:pt x="607847" y="691119"/>
                    <a:pt x="595012" y="698500"/>
                    <a:pt x="581131" y="698500"/>
                  </a:cubicBezTo>
                  <a:lnTo>
                    <a:pt x="219573" y="698500"/>
                  </a:lnTo>
                  <a:cubicBezTo>
                    <a:pt x="205692" y="698500"/>
                    <a:pt x="192857" y="691119"/>
                    <a:pt x="185877" y="679120"/>
                  </a:cubicBezTo>
                  <a:lnTo>
                    <a:pt x="5227" y="368630"/>
                  </a:lnTo>
                  <a:cubicBezTo>
                    <a:pt x="-1743" y="356650"/>
                    <a:pt x="-1743" y="341850"/>
                    <a:pt x="5227" y="329870"/>
                  </a:cubicBezTo>
                  <a:lnTo>
                    <a:pt x="185877" y="19380"/>
                  </a:lnTo>
                  <a:cubicBezTo>
                    <a:pt x="192857" y="7381"/>
                    <a:pt x="205692" y="0"/>
                    <a:pt x="219573" y="0"/>
                  </a:cubicBezTo>
                  <a:lnTo>
                    <a:pt x="581131" y="0"/>
                  </a:lnTo>
                  <a:cubicBezTo>
                    <a:pt x="595012" y="0"/>
                    <a:pt x="607847" y="7381"/>
                    <a:pt x="614827" y="19380"/>
                  </a:cubicBezTo>
                  <a:lnTo>
                    <a:pt x="795477" y="329870"/>
                  </a:lnTo>
                  <a:cubicBezTo>
                    <a:pt x="802447" y="341850"/>
                    <a:pt x="802447" y="356650"/>
                    <a:pt x="795477" y="368630"/>
                  </a:cubicBezTo>
                  <a:close/>
                </a:path>
              </a:pathLst>
            </a:custGeom>
            <a:blipFill>
              <a:blip r:embed="rId2"/>
              <a:stretch>
                <a:fillRect l="-41074" t="0" r="-14011" b="0"/>
              </a:stretch>
            </a:blipFill>
          </p:spPr>
        </p:sp>
      </p:grpSp>
      <p:grpSp>
        <p:nvGrpSpPr>
          <p:cNvPr name="Group 13" id="13"/>
          <p:cNvGrpSpPr/>
          <p:nvPr/>
        </p:nvGrpSpPr>
        <p:grpSpPr>
          <a:xfrm rot="0">
            <a:off x="17037291" y="9143827"/>
            <a:ext cx="539268" cy="530539"/>
            <a:chOff x="0" y="0"/>
            <a:chExt cx="142029" cy="139730"/>
          </a:xfrm>
        </p:grpSpPr>
        <p:sp>
          <p:nvSpPr>
            <p:cNvPr name="Freeform 14" id="14"/>
            <p:cNvSpPr/>
            <p:nvPr/>
          </p:nvSpPr>
          <p:spPr>
            <a:xfrm flipH="false" flipV="false" rot="0">
              <a:off x="0" y="0"/>
              <a:ext cx="142029" cy="139730"/>
            </a:xfrm>
            <a:custGeom>
              <a:avLst/>
              <a:gdLst/>
              <a:ahLst/>
              <a:cxnLst/>
              <a:rect r="r" b="b" t="t" l="l"/>
              <a:pathLst>
                <a:path h="139730" w="142029">
                  <a:moveTo>
                    <a:pt x="69865" y="0"/>
                  </a:moveTo>
                  <a:lnTo>
                    <a:pt x="72164" y="0"/>
                  </a:lnTo>
                  <a:cubicBezTo>
                    <a:pt x="90694" y="0"/>
                    <a:pt x="108464" y="7361"/>
                    <a:pt x="121566" y="20463"/>
                  </a:cubicBezTo>
                  <a:cubicBezTo>
                    <a:pt x="134669" y="33565"/>
                    <a:pt x="142029" y="51336"/>
                    <a:pt x="142029" y="69865"/>
                  </a:cubicBezTo>
                  <a:lnTo>
                    <a:pt x="142029" y="69865"/>
                  </a:lnTo>
                  <a:cubicBezTo>
                    <a:pt x="142029" y="88395"/>
                    <a:pt x="134669" y="106165"/>
                    <a:pt x="121566" y="119267"/>
                  </a:cubicBezTo>
                  <a:cubicBezTo>
                    <a:pt x="108464" y="132370"/>
                    <a:pt x="90694" y="139730"/>
                    <a:pt x="72164" y="139730"/>
                  </a:cubicBezTo>
                  <a:lnTo>
                    <a:pt x="69865" y="139730"/>
                  </a:lnTo>
                  <a:cubicBezTo>
                    <a:pt x="51336" y="139730"/>
                    <a:pt x="33565" y="132370"/>
                    <a:pt x="20463" y="119267"/>
                  </a:cubicBezTo>
                  <a:cubicBezTo>
                    <a:pt x="7361" y="106165"/>
                    <a:pt x="0" y="88395"/>
                    <a:pt x="0" y="69865"/>
                  </a:cubicBezTo>
                  <a:lnTo>
                    <a:pt x="0" y="69865"/>
                  </a:lnTo>
                  <a:cubicBezTo>
                    <a:pt x="0" y="51336"/>
                    <a:pt x="7361" y="33565"/>
                    <a:pt x="20463" y="20463"/>
                  </a:cubicBezTo>
                  <a:cubicBezTo>
                    <a:pt x="33565" y="7361"/>
                    <a:pt x="51336" y="0"/>
                    <a:pt x="69865" y="0"/>
                  </a:cubicBezTo>
                  <a:close/>
                </a:path>
              </a:pathLst>
            </a:custGeom>
            <a:solidFill>
              <a:srgbClr val="FDB713"/>
            </a:solidFill>
          </p:spPr>
        </p:sp>
        <p:sp>
          <p:nvSpPr>
            <p:cNvPr name="TextBox 15" id="15"/>
            <p:cNvSpPr txBox="true"/>
            <p:nvPr/>
          </p:nvSpPr>
          <p:spPr>
            <a:xfrm>
              <a:off x="0" y="0"/>
              <a:ext cx="142029" cy="139730"/>
            </a:xfrm>
            <a:prstGeom prst="rect">
              <a:avLst/>
            </a:prstGeom>
          </p:spPr>
          <p:txBody>
            <a:bodyPr anchor="ctr" rtlCol="false" tIns="50800" lIns="50800" bIns="50800" rIns="50800"/>
            <a:lstStyle/>
            <a:p>
              <a:pPr algn="ctr">
                <a:lnSpc>
                  <a:spcPts val="2639"/>
                </a:lnSpc>
              </a:pPr>
            </a:p>
          </p:txBody>
        </p:sp>
      </p:grpSp>
      <p:sp>
        <p:nvSpPr>
          <p:cNvPr name="TextBox 16" id="16"/>
          <p:cNvSpPr txBox="true"/>
          <p:nvPr/>
        </p:nvSpPr>
        <p:spPr>
          <a:xfrm rot="0">
            <a:off x="552294" y="1461552"/>
            <a:ext cx="9463964" cy="1677295"/>
          </a:xfrm>
          <a:prstGeom prst="rect">
            <a:avLst/>
          </a:prstGeom>
        </p:spPr>
        <p:txBody>
          <a:bodyPr anchor="t" rtlCol="false" tIns="0" lIns="0" bIns="0" rIns="0">
            <a:spAutoFit/>
          </a:bodyPr>
          <a:lstStyle/>
          <a:p>
            <a:pPr algn="l">
              <a:lnSpc>
                <a:spcPts val="6565"/>
              </a:lnSpc>
            </a:pPr>
            <a:r>
              <a:rPr lang="en-US" sz="5471">
                <a:solidFill>
                  <a:srgbClr val="211B20"/>
                </a:solidFill>
                <a:latin typeface="Norwester"/>
                <a:ea typeface="Norwester"/>
                <a:cs typeface="Norwester"/>
                <a:sym typeface="Norwester"/>
              </a:rPr>
              <a:t>HUBUNGAN SENSOR, KONTROLER, AKTUATOR</a:t>
            </a:r>
          </a:p>
        </p:txBody>
      </p:sp>
      <p:sp>
        <p:nvSpPr>
          <p:cNvPr name="TextBox 17" id="17"/>
          <p:cNvSpPr txBox="true"/>
          <p:nvPr/>
        </p:nvSpPr>
        <p:spPr>
          <a:xfrm rot="0">
            <a:off x="247599" y="4614392"/>
            <a:ext cx="8652998" cy="4945500"/>
          </a:xfrm>
          <a:prstGeom prst="rect">
            <a:avLst/>
          </a:prstGeom>
        </p:spPr>
        <p:txBody>
          <a:bodyPr anchor="t" rtlCol="false" tIns="0" lIns="0" bIns="0" rIns="0">
            <a:spAutoFit/>
          </a:bodyPr>
          <a:lstStyle/>
          <a:p>
            <a:pPr algn="just">
              <a:lnSpc>
                <a:spcPts val="3038"/>
              </a:lnSpc>
            </a:pPr>
            <a:r>
              <a:rPr lang="en-US" sz="2170">
                <a:solidFill>
                  <a:srgbClr val="545454"/>
                </a:solidFill>
                <a:latin typeface="Inter"/>
                <a:ea typeface="Inter"/>
                <a:cs typeface="Inter"/>
                <a:sym typeface="Inter"/>
              </a:rPr>
              <a:t> Sebuah sistem instrumentasi bekerja berdasarkan alur komunikasi antara sensor, kontroler, dan aktuator.</a:t>
            </a:r>
          </a:p>
          <a:p>
            <a:pPr algn="just" marL="468556" indent="-234278" lvl="1">
              <a:lnSpc>
                <a:spcPts val="3038"/>
              </a:lnSpc>
              <a:buAutoNum type="arabicPeriod" startAt="1"/>
            </a:pPr>
            <a:r>
              <a:rPr lang="en-US" sz="2170">
                <a:solidFill>
                  <a:srgbClr val="545454"/>
                </a:solidFill>
                <a:latin typeface="Inter"/>
                <a:ea typeface="Inter"/>
                <a:cs typeface="Inter"/>
                <a:sym typeface="Inter"/>
              </a:rPr>
              <a:t>Sensor berfungsi menangkap besaran fisik seperti suhu, tekanan, dan ketinggian cairan. Sensor mengubah besaran fisik tersebut menjadi sinyal listrik sehingga dapat diproses oleh kontroler.</a:t>
            </a:r>
          </a:p>
          <a:p>
            <a:pPr algn="just" marL="468556" indent="-234278" lvl="1">
              <a:lnSpc>
                <a:spcPts val="3038"/>
              </a:lnSpc>
              <a:buAutoNum type="arabicPeriod" startAt="1"/>
            </a:pPr>
            <a:r>
              <a:rPr lang="en-US" sz="2170">
                <a:solidFill>
                  <a:srgbClr val="545454"/>
                </a:solidFill>
                <a:latin typeface="Inter"/>
                <a:ea typeface="Inter"/>
                <a:cs typeface="Inter"/>
                <a:sym typeface="Inter"/>
              </a:rPr>
              <a:t>Kontroler, dalam hal ini </a:t>
            </a:r>
            <a:r>
              <a:rPr lang="en-US" sz="2170">
                <a:solidFill>
                  <a:srgbClr val="545454"/>
                </a:solidFill>
                <a:latin typeface="Inter"/>
                <a:ea typeface="Inter"/>
                <a:cs typeface="Inter"/>
                <a:sym typeface="Inter"/>
              </a:rPr>
              <a:t>Arduino Uno, menganalisis sinyal sensor, membandingkannya dengan batas nilai (setpoint), lalu menghasilkan keputusan kontrol.</a:t>
            </a:r>
          </a:p>
          <a:p>
            <a:pPr algn="just" marL="468556" indent="-234278" lvl="1">
              <a:lnSpc>
                <a:spcPts val="3038"/>
              </a:lnSpc>
              <a:buAutoNum type="arabicPeriod" startAt="1"/>
            </a:pPr>
            <a:r>
              <a:rPr lang="en-US" sz="2170">
                <a:solidFill>
                  <a:srgbClr val="545454"/>
                </a:solidFill>
                <a:latin typeface="Inter"/>
                <a:ea typeface="Inter"/>
                <a:cs typeface="Inter"/>
                <a:sym typeface="Inter"/>
              </a:rPr>
              <a:t>Aktuator merupakan komponen fisik yang melaksanakan aksi berdasarkan perintah kontroler. Contohnya adalah pompa (motor DC), katup kontrol (solenoid), dan alarm (buzzer/LED).</a:t>
            </a:r>
          </a:p>
          <a:p>
            <a:pPr algn="just">
              <a:lnSpc>
                <a:spcPts val="3038"/>
              </a:lnSpc>
            </a:pPr>
          </a:p>
        </p:txBody>
      </p:sp>
      <p:sp>
        <p:nvSpPr>
          <p:cNvPr name="TextBox 18" id="18"/>
          <p:cNvSpPr txBox="true"/>
          <p:nvPr/>
        </p:nvSpPr>
        <p:spPr>
          <a:xfrm rot="0">
            <a:off x="16985042" y="9220200"/>
            <a:ext cx="456776" cy="339692"/>
          </a:xfrm>
          <a:prstGeom prst="rect">
            <a:avLst/>
          </a:prstGeom>
        </p:spPr>
        <p:txBody>
          <a:bodyPr anchor="t" rtlCol="false" tIns="0" lIns="0" bIns="0" rIns="0">
            <a:spAutoFit/>
          </a:bodyPr>
          <a:lstStyle/>
          <a:p>
            <a:pPr algn="r">
              <a:lnSpc>
                <a:spcPts val="2799"/>
              </a:lnSpc>
            </a:pPr>
            <a:r>
              <a:rPr lang="en-US" b="true" sz="1999">
                <a:solidFill>
                  <a:srgbClr val="000000"/>
                </a:solidFill>
                <a:latin typeface="Inter Bold"/>
                <a:ea typeface="Inter Bold"/>
                <a:cs typeface="Inter Bold"/>
                <a:sym typeface="Inter Bold"/>
              </a:rPr>
              <a:t>02</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642993" y="5971343"/>
            <a:ext cx="6762009" cy="4672613"/>
            <a:chOff x="0" y="0"/>
            <a:chExt cx="882188" cy="609600"/>
          </a:xfrm>
        </p:grpSpPr>
        <p:sp>
          <p:nvSpPr>
            <p:cNvPr name="Freeform 3" id="3"/>
            <p:cNvSpPr/>
            <p:nvPr/>
          </p:nvSpPr>
          <p:spPr>
            <a:xfrm flipH="false" flipV="false" rot="0">
              <a:off x="0" y="0"/>
              <a:ext cx="882188" cy="609600"/>
            </a:xfrm>
            <a:custGeom>
              <a:avLst/>
              <a:gdLst/>
              <a:ahLst/>
              <a:cxnLst/>
              <a:rect r="r" b="b" t="t" l="l"/>
              <a:pathLst>
                <a:path h="609600" w="882188">
                  <a:moveTo>
                    <a:pt x="203200" y="0"/>
                  </a:moveTo>
                  <a:lnTo>
                    <a:pt x="882188" y="0"/>
                  </a:lnTo>
                  <a:lnTo>
                    <a:pt x="678988" y="609600"/>
                  </a:lnTo>
                  <a:lnTo>
                    <a:pt x="0" y="609600"/>
                  </a:lnTo>
                  <a:lnTo>
                    <a:pt x="203200" y="0"/>
                  </a:lnTo>
                  <a:close/>
                </a:path>
              </a:pathLst>
            </a:custGeom>
            <a:gradFill rotWithShape="true">
              <a:gsLst>
                <a:gs pos="0">
                  <a:srgbClr val="FDB713">
                    <a:alpha val="100000"/>
                  </a:srgbClr>
                </a:gs>
                <a:gs pos="100000">
                  <a:srgbClr val="12568D">
                    <a:alpha val="100000"/>
                  </a:srgbClr>
                </a:gs>
              </a:gsLst>
              <a:lin ang="0"/>
            </a:gradFill>
          </p:spPr>
        </p:sp>
        <p:sp>
          <p:nvSpPr>
            <p:cNvPr name="TextBox 4" id="4"/>
            <p:cNvSpPr txBox="true"/>
            <p:nvPr/>
          </p:nvSpPr>
          <p:spPr>
            <a:xfrm>
              <a:off x="101600" y="0"/>
              <a:ext cx="678988" cy="609600"/>
            </a:xfrm>
            <a:prstGeom prst="rect">
              <a:avLst/>
            </a:prstGeom>
          </p:spPr>
          <p:txBody>
            <a:bodyPr anchor="ctr" rtlCol="false" tIns="50800" lIns="50800" bIns="50800" rIns="50800"/>
            <a:lstStyle/>
            <a:p>
              <a:pPr algn="ctr">
                <a:lnSpc>
                  <a:spcPts val="2639"/>
                </a:lnSpc>
              </a:pPr>
            </a:p>
          </p:txBody>
        </p:sp>
      </p:grpSp>
      <p:grpSp>
        <p:nvGrpSpPr>
          <p:cNvPr name="Group 5" id="5"/>
          <p:cNvGrpSpPr/>
          <p:nvPr/>
        </p:nvGrpSpPr>
        <p:grpSpPr>
          <a:xfrm rot="0">
            <a:off x="-1253478" y="-2427347"/>
            <a:ext cx="4961386" cy="3898425"/>
            <a:chOff x="0" y="0"/>
            <a:chExt cx="468031" cy="367757"/>
          </a:xfrm>
        </p:grpSpPr>
        <p:sp>
          <p:nvSpPr>
            <p:cNvPr name="Freeform 6" id="6"/>
            <p:cNvSpPr/>
            <p:nvPr/>
          </p:nvSpPr>
          <p:spPr>
            <a:xfrm flipH="false" flipV="false" rot="0">
              <a:off x="26234" y="0"/>
              <a:ext cx="415563" cy="367757"/>
            </a:xfrm>
            <a:custGeom>
              <a:avLst/>
              <a:gdLst/>
              <a:ahLst/>
              <a:cxnLst/>
              <a:rect r="r" b="b" t="t" l="l"/>
              <a:pathLst>
                <a:path h="367757" w="415563">
                  <a:moveTo>
                    <a:pt x="240944" y="0"/>
                  </a:moveTo>
                  <a:lnTo>
                    <a:pt x="377819" y="0"/>
                  </a:lnTo>
                  <a:cubicBezTo>
                    <a:pt x="391177" y="0"/>
                    <a:pt x="403540" y="7061"/>
                    <a:pt x="410327" y="18566"/>
                  </a:cubicBezTo>
                  <a:cubicBezTo>
                    <a:pt x="417115" y="30071"/>
                    <a:pt x="417316" y="44306"/>
                    <a:pt x="410855" y="55998"/>
                  </a:cubicBezTo>
                  <a:lnTo>
                    <a:pt x="269538" y="311758"/>
                  </a:lnTo>
                  <a:cubicBezTo>
                    <a:pt x="250448" y="346308"/>
                    <a:pt x="214092" y="367757"/>
                    <a:pt x="174619" y="367757"/>
                  </a:cubicBezTo>
                  <a:lnTo>
                    <a:pt x="37744" y="367757"/>
                  </a:lnTo>
                  <a:cubicBezTo>
                    <a:pt x="24386" y="367757"/>
                    <a:pt x="12023" y="360696"/>
                    <a:pt x="5235" y="349191"/>
                  </a:cubicBezTo>
                  <a:cubicBezTo>
                    <a:pt x="-1552" y="337686"/>
                    <a:pt x="-1753" y="323450"/>
                    <a:pt x="4707" y="311758"/>
                  </a:cubicBezTo>
                  <a:lnTo>
                    <a:pt x="146025" y="55998"/>
                  </a:lnTo>
                  <a:cubicBezTo>
                    <a:pt x="165115" y="21448"/>
                    <a:pt x="201471" y="0"/>
                    <a:pt x="240944" y="0"/>
                  </a:cubicBezTo>
                  <a:close/>
                </a:path>
              </a:pathLst>
            </a:custGeom>
            <a:gradFill rotWithShape="true">
              <a:gsLst>
                <a:gs pos="0">
                  <a:srgbClr val="000000">
                    <a:alpha val="100000"/>
                  </a:srgbClr>
                </a:gs>
                <a:gs pos="100000">
                  <a:srgbClr val="202020">
                    <a:alpha val="100000"/>
                  </a:srgbClr>
                </a:gs>
              </a:gsLst>
              <a:lin ang="5400000"/>
            </a:gradFill>
          </p:spPr>
        </p:sp>
        <p:sp>
          <p:nvSpPr>
            <p:cNvPr name="TextBox 7" id="7"/>
            <p:cNvSpPr txBox="true"/>
            <p:nvPr/>
          </p:nvSpPr>
          <p:spPr>
            <a:xfrm>
              <a:off x="101600" y="0"/>
              <a:ext cx="264831" cy="367757"/>
            </a:xfrm>
            <a:prstGeom prst="rect">
              <a:avLst/>
            </a:prstGeom>
          </p:spPr>
          <p:txBody>
            <a:bodyPr anchor="ctr" rtlCol="false" tIns="50800" lIns="50800" bIns="50800" rIns="50800"/>
            <a:lstStyle/>
            <a:p>
              <a:pPr algn="ctr">
                <a:lnSpc>
                  <a:spcPts val="2639"/>
                </a:lnSpc>
              </a:pPr>
            </a:p>
          </p:txBody>
        </p:sp>
      </p:grpSp>
      <p:grpSp>
        <p:nvGrpSpPr>
          <p:cNvPr name="Group 8" id="8"/>
          <p:cNvGrpSpPr/>
          <p:nvPr/>
        </p:nvGrpSpPr>
        <p:grpSpPr>
          <a:xfrm rot="0">
            <a:off x="11411728" y="7673899"/>
            <a:ext cx="4961386" cy="3898425"/>
            <a:chOff x="0" y="0"/>
            <a:chExt cx="468031" cy="367757"/>
          </a:xfrm>
        </p:grpSpPr>
        <p:sp>
          <p:nvSpPr>
            <p:cNvPr name="Freeform 9" id="9"/>
            <p:cNvSpPr/>
            <p:nvPr/>
          </p:nvSpPr>
          <p:spPr>
            <a:xfrm flipH="false" flipV="false" rot="0">
              <a:off x="26234" y="0"/>
              <a:ext cx="415563" cy="367757"/>
            </a:xfrm>
            <a:custGeom>
              <a:avLst/>
              <a:gdLst/>
              <a:ahLst/>
              <a:cxnLst/>
              <a:rect r="r" b="b" t="t" l="l"/>
              <a:pathLst>
                <a:path h="367757" w="415563">
                  <a:moveTo>
                    <a:pt x="240944" y="0"/>
                  </a:moveTo>
                  <a:lnTo>
                    <a:pt x="377819" y="0"/>
                  </a:lnTo>
                  <a:cubicBezTo>
                    <a:pt x="391177" y="0"/>
                    <a:pt x="403540" y="7061"/>
                    <a:pt x="410327" y="18566"/>
                  </a:cubicBezTo>
                  <a:cubicBezTo>
                    <a:pt x="417115" y="30071"/>
                    <a:pt x="417316" y="44306"/>
                    <a:pt x="410855" y="55998"/>
                  </a:cubicBezTo>
                  <a:lnTo>
                    <a:pt x="269538" y="311758"/>
                  </a:lnTo>
                  <a:cubicBezTo>
                    <a:pt x="250448" y="346308"/>
                    <a:pt x="214092" y="367757"/>
                    <a:pt x="174619" y="367757"/>
                  </a:cubicBezTo>
                  <a:lnTo>
                    <a:pt x="37744" y="367757"/>
                  </a:lnTo>
                  <a:cubicBezTo>
                    <a:pt x="24386" y="367757"/>
                    <a:pt x="12023" y="360696"/>
                    <a:pt x="5235" y="349191"/>
                  </a:cubicBezTo>
                  <a:cubicBezTo>
                    <a:pt x="-1552" y="337686"/>
                    <a:pt x="-1753" y="323450"/>
                    <a:pt x="4707" y="311758"/>
                  </a:cubicBezTo>
                  <a:lnTo>
                    <a:pt x="146025" y="55998"/>
                  </a:lnTo>
                  <a:cubicBezTo>
                    <a:pt x="165115" y="21448"/>
                    <a:pt x="201471" y="0"/>
                    <a:pt x="240944" y="0"/>
                  </a:cubicBezTo>
                  <a:close/>
                </a:path>
              </a:pathLst>
            </a:custGeom>
            <a:gradFill rotWithShape="true">
              <a:gsLst>
                <a:gs pos="0">
                  <a:srgbClr val="000000">
                    <a:alpha val="100000"/>
                  </a:srgbClr>
                </a:gs>
                <a:gs pos="100000">
                  <a:srgbClr val="202020">
                    <a:alpha val="100000"/>
                  </a:srgbClr>
                </a:gs>
              </a:gsLst>
              <a:lin ang="5400000"/>
            </a:gradFill>
          </p:spPr>
        </p:sp>
        <p:sp>
          <p:nvSpPr>
            <p:cNvPr name="TextBox 10" id="10"/>
            <p:cNvSpPr txBox="true"/>
            <p:nvPr/>
          </p:nvSpPr>
          <p:spPr>
            <a:xfrm>
              <a:off x="101600" y="0"/>
              <a:ext cx="264831" cy="367757"/>
            </a:xfrm>
            <a:prstGeom prst="rect">
              <a:avLst/>
            </a:prstGeom>
          </p:spPr>
          <p:txBody>
            <a:bodyPr anchor="ctr" rtlCol="false" tIns="50800" lIns="50800" bIns="50800" rIns="50800"/>
            <a:lstStyle/>
            <a:p>
              <a:pPr algn="ctr">
                <a:lnSpc>
                  <a:spcPts val="2639"/>
                </a:lnSpc>
              </a:pPr>
            </a:p>
          </p:txBody>
        </p:sp>
      </p:grpSp>
      <p:grpSp>
        <p:nvGrpSpPr>
          <p:cNvPr name="Group 11" id="11"/>
          <p:cNvGrpSpPr/>
          <p:nvPr/>
        </p:nvGrpSpPr>
        <p:grpSpPr>
          <a:xfrm rot="0">
            <a:off x="8558421" y="-1127527"/>
            <a:ext cx="12085326" cy="10385827"/>
            <a:chOff x="0" y="0"/>
            <a:chExt cx="812800" cy="698500"/>
          </a:xfrm>
        </p:grpSpPr>
        <p:sp>
          <p:nvSpPr>
            <p:cNvPr name="Freeform 12" id="12"/>
            <p:cNvSpPr/>
            <p:nvPr/>
          </p:nvSpPr>
          <p:spPr>
            <a:xfrm flipH="false" flipV="false" rot="0">
              <a:off x="6048" y="0"/>
              <a:ext cx="800704" cy="698500"/>
            </a:xfrm>
            <a:custGeom>
              <a:avLst/>
              <a:gdLst/>
              <a:ahLst/>
              <a:cxnLst/>
              <a:rect r="r" b="b" t="t" l="l"/>
              <a:pathLst>
                <a:path h="698500" w="800704">
                  <a:moveTo>
                    <a:pt x="795477" y="368630"/>
                  </a:moveTo>
                  <a:lnTo>
                    <a:pt x="614827" y="679120"/>
                  </a:lnTo>
                  <a:cubicBezTo>
                    <a:pt x="607847" y="691119"/>
                    <a:pt x="595012" y="698500"/>
                    <a:pt x="581131" y="698500"/>
                  </a:cubicBezTo>
                  <a:lnTo>
                    <a:pt x="219573" y="698500"/>
                  </a:lnTo>
                  <a:cubicBezTo>
                    <a:pt x="205692" y="698500"/>
                    <a:pt x="192857" y="691119"/>
                    <a:pt x="185877" y="679120"/>
                  </a:cubicBezTo>
                  <a:lnTo>
                    <a:pt x="5227" y="368630"/>
                  </a:lnTo>
                  <a:cubicBezTo>
                    <a:pt x="-1743" y="356650"/>
                    <a:pt x="-1743" y="341850"/>
                    <a:pt x="5227" y="329870"/>
                  </a:cubicBezTo>
                  <a:lnTo>
                    <a:pt x="185877" y="19380"/>
                  </a:lnTo>
                  <a:cubicBezTo>
                    <a:pt x="192857" y="7381"/>
                    <a:pt x="205692" y="0"/>
                    <a:pt x="219573" y="0"/>
                  </a:cubicBezTo>
                  <a:lnTo>
                    <a:pt x="581131" y="0"/>
                  </a:lnTo>
                  <a:cubicBezTo>
                    <a:pt x="595012" y="0"/>
                    <a:pt x="607847" y="7381"/>
                    <a:pt x="614827" y="19380"/>
                  </a:cubicBezTo>
                  <a:lnTo>
                    <a:pt x="795477" y="329870"/>
                  </a:lnTo>
                  <a:cubicBezTo>
                    <a:pt x="802447" y="341850"/>
                    <a:pt x="802447" y="356650"/>
                    <a:pt x="795477" y="368630"/>
                  </a:cubicBezTo>
                  <a:close/>
                </a:path>
              </a:pathLst>
            </a:custGeom>
            <a:blipFill>
              <a:blip r:embed="rId2"/>
              <a:stretch>
                <a:fillRect l="-41074" t="0" r="-14011" b="0"/>
              </a:stretch>
            </a:blipFill>
          </p:spPr>
        </p:sp>
      </p:grpSp>
      <p:grpSp>
        <p:nvGrpSpPr>
          <p:cNvPr name="Group 13" id="13"/>
          <p:cNvGrpSpPr/>
          <p:nvPr/>
        </p:nvGrpSpPr>
        <p:grpSpPr>
          <a:xfrm rot="0">
            <a:off x="17037291" y="9143827"/>
            <a:ext cx="539268" cy="530539"/>
            <a:chOff x="0" y="0"/>
            <a:chExt cx="142029" cy="139730"/>
          </a:xfrm>
        </p:grpSpPr>
        <p:sp>
          <p:nvSpPr>
            <p:cNvPr name="Freeform 14" id="14"/>
            <p:cNvSpPr/>
            <p:nvPr/>
          </p:nvSpPr>
          <p:spPr>
            <a:xfrm flipH="false" flipV="false" rot="0">
              <a:off x="0" y="0"/>
              <a:ext cx="142029" cy="139730"/>
            </a:xfrm>
            <a:custGeom>
              <a:avLst/>
              <a:gdLst/>
              <a:ahLst/>
              <a:cxnLst/>
              <a:rect r="r" b="b" t="t" l="l"/>
              <a:pathLst>
                <a:path h="139730" w="142029">
                  <a:moveTo>
                    <a:pt x="69865" y="0"/>
                  </a:moveTo>
                  <a:lnTo>
                    <a:pt x="72164" y="0"/>
                  </a:lnTo>
                  <a:cubicBezTo>
                    <a:pt x="90694" y="0"/>
                    <a:pt x="108464" y="7361"/>
                    <a:pt x="121566" y="20463"/>
                  </a:cubicBezTo>
                  <a:cubicBezTo>
                    <a:pt x="134669" y="33565"/>
                    <a:pt x="142029" y="51336"/>
                    <a:pt x="142029" y="69865"/>
                  </a:cubicBezTo>
                  <a:lnTo>
                    <a:pt x="142029" y="69865"/>
                  </a:lnTo>
                  <a:cubicBezTo>
                    <a:pt x="142029" y="88395"/>
                    <a:pt x="134669" y="106165"/>
                    <a:pt x="121566" y="119267"/>
                  </a:cubicBezTo>
                  <a:cubicBezTo>
                    <a:pt x="108464" y="132370"/>
                    <a:pt x="90694" y="139730"/>
                    <a:pt x="72164" y="139730"/>
                  </a:cubicBezTo>
                  <a:lnTo>
                    <a:pt x="69865" y="139730"/>
                  </a:lnTo>
                  <a:cubicBezTo>
                    <a:pt x="51336" y="139730"/>
                    <a:pt x="33565" y="132370"/>
                    <a:pt x="20463" y="119267"/>
                  </a:cubicBezTo>
                  <a:cubicBezTo>
                    <a:pt x="7361" y="106165"/>
                    <a:pt x="0" y="88395"/>
                    <a:pt x="0" y="69865"/>
                  </a:cubicBezTo>
                  <a:lnTo>
                    <a:pt x="0" y="69865"/>
                  </a:lnTo>
                  <a:cubicBezTo>
                    <a:pt x="0" y="51336"/>
                    <a:pt x="7361" y="33565"/>
                    <a:pt x="20463" y="20463"/>
                  </a:cubicBezTo>
                  <a:cubicBezTo>
                    <a:pt x="33565" y="7361"/>
                    <a:pt x="51336" y="0"/>
                    <a:pt x="69865" y="0"/>
                  </a:cubicBezTo>
                  <a:close/>
                </a:path>
              </a:pathLst>
            </a:custGeom>
            <a:solidFill>
              <a:srgbClr val="FDB713"/>
            </a:solidFill>
          </p:spPr>
        </p:sp>
        <p:sp>
          <p:nvSpPr>
            <p:cNvPr name="TextBox 15" id="15"/>
            <p:cNvSpPr txBox="true"/>
            <p:nvPr/>
          </p:nvSpPr>
          <p:spPr>
            <a:xfrm>
              <a:off x="0" y="0"/>
              <a:ext cx="142029" cy="139730"/>
            </a:xfrm>
            <a:prstGeom prst="rect">
              <a:avLst/>
            </a:prstGeom>
          </p:spPr>
          <p:txBody>
            <a:bodyPr anchor="ctr" rtlCol="false" tIns="50800" lIns="50800" bIns="50800" rIns="50800"/>
            <a:lstStyle/>
            <a:p>
              <a:pPr algn="ctr">
                <a:lnSpc>
                  <a:spcPts val="2639"/>
                </a:lnSpc>
              </a:pPr>
            </a:p>
          </p:txBody>
        </p:sp>
      </p:grpSp>
      <p:sp>
        <p:nvSpPr>
          <p:cNvPr name="TextBox 16" id="16"/>
          <p:cNvSpPr txBox="true"/>
          <p:nvPr/>
        </p:nvSpPr>
        <p:spPr>
          <a:xfrm rot="0">
            <a:off x="552294" y="1471077"/>
            <a:ext cx="9020355" cy="3347983"/>
          </a:xfrm>
          <a:prstGeom prst="rect">
            <a:avLst/>
          </a:prstGeom>
        </p:spPr>
        <p:txBody>
          <a:bodyPr anchor="t" rtlCol="false" tIns="0" lIns="0" bIns="0" rIns="0">
            <a:spAutoFit/>
          </a:bodyPr>
          <a:lstStyle/>
          <a:p>
            <a:pPr algn="l">
              <a:lnSpc>
                <a:spcPts val="8787"/>
              </a:lnSpc>
            </a:pPr>
            <a:r>
              <a:rPr lang="en-US" sz="7322">
                <a:solidFill>
                  <a:srgbClr val="211B20"/>
                </a:solidFill>
                <a:latin typeface="Norwester"/>
                <a:ea typeface="Norwester"/>
                <a:cs typeface="Norwester"/>
                <a:sym typeface="Norwester"/>
              </a:rPr>
              <a:t>FUNGSI UTAMA DIAGRAM P&amp;ID</a:t>
            </a:r>
          </a:p>
          <a:p>
            <a:pPr algn="l">
              <a:lnSpc>
                <a:spcPts val="8787"/>
              </a:lnSpc>
            </a:pPr>
          </a:p>
        </p:txBody>
      </p:sp>
      <p:sp>
        <p:nvSpPr>
          <p:cNvPr name="TextBox 17" id="17"/>
          <p:cNvSpPr txBox="true"/>
          <p:nvPr/>
        </p:nvSpPr>
        <p:spPr>
          <a:xfrm rot="0">
            <a:off x="130562" y="5086350"/>
            <a:ext cx="9151520" cy="3484318"/>
          </a:xfrm>
          <a:prstGeom prst="rect">
            <a:avLst/>
          </a:prstGeom>
        </p:spPr>
        <p:txBody>
          <a:bodyPr anchor="t" rtlCol="false" tIns="0" lIns="0" bIns="0" rIns="0">
            <a:spAutoFit/>
          </a:bodyPr>
          <a:lstStyle/>
          <a:p>
            <a:pPr algn="l">
              <a:lnSpc>
                <a:spcPts val="3476"/>
              </a:lnSpc>
            </a:pPr>
            <a:r>
              <a:rPr lang="en-US" sz="2483">
                <a:solidFill>
                  <a:srgbClr val="545454"/>
                </a:solidFill>
                <a:latin typeface="Inter"/>
                <a:ea typeface="Inter"/>
                <a:cs typeface="Inter"/>
                <a:sym typeface="Inter"/>
              </a:rPr>
              <a:t> Sistem multi-sensor banyak digunakan dalam aplikasi industri. Contoh kasus sistem multi-sensor:</a:t>
            </a:r>
          </a:p>
          <a:p>
            <a:pPr algn="l" marL="536189" indent="-268094" lvl="1">
              <a:lnSpc>
                <a:spcPts val="3476"/>
              </a:lnSpc>
              <a:buFont typeface="Arial"/>
              <a:buChar char="•"/>
            </a:pPr>
            <a:r>
              <a:rPr lang="en-US" sz="2483">
                <a:solidFill>
                  <a:srgbClr val="545454"/>
                </a:solidFill>
                <a:latin typeface="Inter"/>
                <a:ea typeface="Inter"/>
                <a:cs typeface="Inter"/>
                <a:sym typeface="Inter"/>
              </a:rPr>
              <a:t> </a:t>
            </a:r>
            <a:r>
              <a:rPr lang="en-US" sz="2483">
                <a:solidFill>
                  <a:srgbClr val="545454"/>
                </a:solidFill>
                <a:latin typeface="Inter"/>
                <a:ea typeface="Inter"/>
                <a:cs typeface="Inter"/>
                <a:sym typeface="Inter"/>
              </a:rPr>
              <a:t>Pengendalian suhu dan level pada boiler.</a:t>
            </a:r>
          </a:p>
          <a:p>
            <a:pPr algn="l" marL="536189" indent="-268094" lvl="1">
              <a:lnSpc>
                <a:spcPts val="3476"/>
              </a:lnSpc>
              <a:buFont typeface="Arial"/>
              <a:buChar char="•"/>
            </a:pPr>
            <a:r>
              <a:rPr lang="en-US" sz="2483">
                <a:solidFill>
                  <a:srgbClr val="545454"/>
                </a:solidFill>
                <a:latin typeface="Inter"/>
                <a:ea typeface="Inter"/>
                <a:cs typeface="Inter"/>
                <a:sym typeface="Inter"/>
              </a:rPr>
              <a:t> Pemantauan tekanan dan aliran pada pipa distribusi fluida.</a:t>
            </a:r>
          </a:p>
          <a:p>
            <a:pPr algn="l" marL="536189" indent="-268094" lvl="1">
              <a:lnSpc>
                <a:spcPts val="3476"/>
              </a:lnSpc>
              <a:buFont typeface="Arial"/>
              <a:buChar char="•"/>
            </a:pPr>
            <a:r>
              <a:rPr lang="en-US" sz="2483">
                <a:solidFill>
                  <a:srgbClr val="545454"/>
                </a:solidFill>
                <a:latin typeface="Inter"/>
                <a:ea typeface="Inter"/>
                <a:cs typeface="Inter"/>
                <a:sym typeface="Inter"/>
              </a:rPr>
              <a:t>Sistem pengontrol tangki kimia, seperti pada instalasi pengolahan air.</a:t>
            </a:r>
          </a:p>
          <a:p>
            <a:pPr algn="l">
              <a:lnSpc>
                <a:spcPts val="3476"/>
              </a:lnSpc>
            </a:pPr>
          </a:p>
        </p:txBody>
      </p:sp>
      <p:sp>
        <p:nvSpPr>
          <p:cNvPr name="TextBox 18" id="18"/>
          <p:cNvSpPr txBox="true"/>
          <p:nvPr/>
        </p:nvSpPr>
        <p:spPr>
          <a:xfrm rot="0">
            <a:off x="16985042" y="9220200"/>
            <a:ext cx="456776" cy="339692"/>
          </a:xfrm>
          <a:prstGeom prst="rect">
            <a:avLst/>
          </a:prstGeom>
        </p:spPr>
        <p:txBody>
          <a:bodyPr anchor="t" rtlCol="false" tIns="0" lIns="0" bIns="0" rIns="0">
            <a:spAutoFit/>
          </a:bodyPr>
          <a:lstStyle/>
          <a:p>
            <a:pPr algn="r">
              <a:lnSpc>
                <a:spcPts val="2799"/>
              </a:lnSpc>
            </a:pPr>
            <a:r>
              <a:rPr lang="en-US" b="true" sz="1999">
                <a:solidFill>
                  <a:srgbClr val="000000"/>
                </a:solidFill>
                <a:latin typeface="Inter Bold"/>
                <a:ea typeface="Inter Bold"/>
                <a:cs typeface="Inter Bold"/>
                <a:sym typeface="Inter Bold"/>
              </a:rPr>
              <a:t>02</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642993" y="5971343"/>
            <a:ext cx="6762009" cy="4672613"/>
            <a:chOff x="0" y="0"/>
            <a:chExt cx="882188" cy="609600"/>
          </a:xfrm>
        </p:grpSpPr>
        <p:sp>
          <p:nvSpPr>
            <p:cNvPr name="Freeform 3" id="3"/>
            <p:cNvSpPr/>
            <p:nvPr/>
          </p:nvSpPr>
          <p:spPr>
            <a:xfrm flipH="false" flipV="false" rot="0">
              <a:off x="0" y="0"/>
              <a:ext cx="882188" cy="609600"/>
            </a:xfrm>
            <a:custGeom>
              <a:avLst/>
              <a:gdLst/>
              <a:ahLst/>
              <a:cxnLst/>
              <a:rect r="r" b="b" t="t" l="l"/>
              <a:pathLst>
                <a:path h="609600" w="882188">
                  <a:moveTo>
                    <a:pt x="203200" y="0"/>
                  </a:moveTo>
                  <a:lnTo>
                    <a:pt x="882188" y="0"/>
                  </a:lnTo>
                  <a:lnTo>
                    <a:pt x="678988" y="609600"/>
                  </a:lnTo>
                  <a:lnTo>
                    <a:pt x="0" y="609600"/>
                  </a:lnTo>
                  <a:lnTo>
                    <a:pt x="203200" y="0"/>
                  </a:lnTo>
                  <a:close/>
                </a:path>
              </a:pathLst>
            </a:custGeom>
            <a:gradFill rotWithShape="true">
              <a:gsLst>
                <a:gs pos="0">
                  <a:srgbClr val="FDB713">
                    <a:alpha val="100000"/>
                  </a:srgbClr>
                </a:gs>
                <a:gs pos="100000">
                  <a:srgbClr val="12568D">
                    <a:alpha val="100000"/>
                  </a:srgbClr>
                </a:gs>
              </a:gsLst>
              <a:lin ang="0"/>
            </a:gradFill>
          </p:spPr>
        </p:sp>
        <p:sp>
          <p:nvSpPr>
            <p:cNvPr name="TextBox 4" id="4"/>
            <p:cNvSpPr txBox="true"/>
            <p:nvPr/>
          </p:nvSpPr>
          <p:spPr>
            <a:xfrm>
              <a:off x="101600" y="0"/>
              <a:ext cx="678988" cy="609600"/>
            </a:xfrm>
            <a:prstGeom prst="rect">
              <a:avLst/>
            </a:prstGeom>
          </p:spPr>
          <p:txBody>
            <a:bodyPr anchor="ctr" rtlCol="false" tIns="50800" lIns="50800" bIns="50800" rIns="50800"/>
            <a:lstStyle/>
            <a:p>
              <a:pPr algn="ctr">
                <a:lnSpc>
                  <a:spcPts val="2639"/>
                </a:lnSpc>
              </a:pPr>
            </a:p>
          </p:txBody>
        </p:sp>
      </p:grpSp>
      <p:grpSp>
        <p:nvGrpSpPr>
          <p:cNvPr name="Group 5" id="5"/>
          <p:cNvGrpSpPr/>
          <p:nvPr/>
        </p:nvGrpSpPr>
        <p:grpSpPr>
          <a:xfrm rot="0">
            <a:off x="-1253478" y="-2427347"/>
            <a:ext cx="4961386" cy="3898425"/>
            <a:chOff x="0" y="0"/>
            <a:chExt cx="468031" cy="367757"/>
          </a:xfrm>
        </p:grpSpPr>
        <p:sp>
          <p:nvSpPr>
            <p:cNvPr name="Freeform 6" id="6"/>
            <p:cNvSpPr/>
            <p:nvPr/>
          </p:nvSpPr>
          <p:spPr>
            <a:xfrm flipH="false" flipV="false" rot="0">
              <a:off x="26234" y="0"/>
              <a:ext cx="415563" cy="367757"/>
            </a:xfrm>
            <a:custGeom>
              <a:avLst/>
              <a:gdLst/>
              <a:ahLst/>
              <a:cxnLst/>
              <a:rect r="r" b="b" t="t" l="l"/>
              <a:pathLst>
                <a:path h="367757" w="415563">
                  <a:moveTo>
                    <a:pt x="240944" y="0"/>
                  </a:moveTo>
                  <a:lnTo>
                    <a:pt x="377819" y="0"/>
                  </a:lnTo>
                  <a:cubicBezTo>
                    <a:pt x="391177" y="0"/>
                    <a:pt x="403540" y="7061"/>
                    <a:pt x="410327" y="18566"/>
                  </a:cubicBezTo>
                  <a:cubicBezTo>
                    <a:pt x="417115" y="30071"/>
                    <a:pt x="417316" y="44306"/>
                    <a:pt x="410855" y="55998"/>
                  </a:cubicBezTo>
                  <a:lnTo>
                    <a:pt x="269538" y="311758"/>
                  </a:lnTo>
                  <a:cubicBezTo>
                    <a:pt x="250448" y="346308"/>
                    <a:pt x="214092" y="367757"/>
                    <a:pt x="174619" y="367757"/>
                  </a:cubicBezTo>
                  <a:lnTo>
                    <a:pt x="37744" y="367757"/>
                  </a:lnTo>
                  <a:cubicBezTo>
                    <a:pt x="24386" y="367757"/>
                    <a:pt x="12023" y="360696"/>
                    <a:pt x="5235" y="349191"/>
                  </a:cubicBezTo>
                  <a:cubicBezTo>
                    <a:pt x="-1552" y="337686"/>
                    <a:pt x="-1753" y="323450"/>
                    <a:pt x="4707" y="311758"/>
                  </a:cubicBezTo>
                  <a:lnTo>
                    <a:pt x="146025" y="55998"/>
                  </a:lnTo>
                  <a:cubicBezTo>
                    <a:pt x="165115" y="21448"/>
                    <a:pt x="201471" y="0"/>
                    <a:pt x="240944" y="0"/>
                  </a:cubicBezTo>
                  <a:close/>
                </a:path>
              </a:pathLst>
            </a:custGeom>
            <a:gradFill rotWithShape="true">
              <a:gsLst>
                <a:gs pos="0">
                  <a:srgbClr val="000000">
                    <a:alpha val="100000"/>
                  </a:srgbClr>
                </a:gs>
                <a:gs pos="100000">
                  <a:srgbClr val="202020">
                    <a:alpha val="100000"/>
                  </a:srgbClr>
                </a:gs>
              </a:gsLst>
              <a:lin ang="5400000"/>
            </a:gradFill>
          </p:spPr>
        </p:sp>
        <p:sp>
          <p:nvSpPr>
            <p:cNvPr name="TextBox 7" id="7"/>
            <p:cNvSpPr txBox="true"/>
            <p:nvPr/>
          </p:nvSpPr>
          <p:spPr>
            <a:xfrm>
              <a:off x="101600" y="0"/>
              <a:ext cx="264831" cy="367757"/>
            </a:xfrm>
            <a:prstGeom prst="rect">
              <a:avLst/>
            </a:prstGeom>
          </p:spPr>
          <p:txBody>
            <a:bodyPr anchor="ctr" rtlCol="false" tIns="50800" lIns="50800" bIns="50800" rIns="50800"/>
            <a:lstStyle/>
            <a:p>
              <a:pPr algn="ctr">
                <a:lnSpc>
                  <a:spcPts val="2639"/>
                </a:lnSpc>
              </a:pPr>
            </a:p>
          </p:txBody>
        </p:sp>
      </p:grpSp>
      <p:grpSp>
        <p:nvGrpSpPr>
          <p:cNvPr name="Group 8" id="8"/>
          <p:cNvGrpSpPr/>
          <p:nvPr/>
        </p:nvGrpSpPr>
        <p:grpSpPr>
          <a:xfrm rot="0">
            <a:off x="11411728" y="7673899"/>
            <a:ext cx="4961386" cy="3898425"/>
            <a:chOff x="0" y="0"/>
            <a:chExt cx="468031" cy="367757"/>
          </a:xfrm>
        </p:grpSpPr>
        <p:sp>
          <p:nvSpPr>
            <p:cNvPr name="Freeform 9" id="9"/>
            <p:cNvSpPr/>
            <p:nvPr/>
          </p:nvSpPr>
          <p:spPr>
            <a:xfrm flipH="false" flipV="false" rot="0">
              <a:off x="26234" y="0"/>
              <a:ext cx="415563" cy="367757"/>
            </a:xfrm>
            <a:custGeom>
              <a:avLst/>
              <a:gdLst/>
              <a:ahLst/>
              <a:cxnLst/>
              <a:rect r="r" b="b" t="t" l="l"/>
              <a:pathLst>
                <a:path h="367757" w="415563">
                  <a:moveTo>
                    <a:pt x="240944" y="0"/>
                  </a:moveTo>
                  <a:lnTo>
                    <a:pt x="377819" y="0"/>
                  </a:lnTo>
                  <a:cubicBezTo>
                    <a:pt x="391177" y="0"/>
                    <a:pt x="403540" y="7061"/>
                    <a:pt x="410327" y="18566"/>
                  </a:cubicBezTo>
                  <a:cubicBezTo>
                    <a:pt x="417115" y="30071"/>
                    <a:pt x="417316" y="44306"/>
                    <a:pt x="410855" y="55998"/>
                  </a:cubicBezTo>
                  <a:lnTo>
                    <a:pt x="269538" y="311758"/>
                  </a:lnTo>
                  <a:cubicBezTo>
                    <a:pt x="250448" y="346308"/>
                    <a:pt x="214092" y="367757"/>
                    <a:pt x="174619" y="367757"/>
                  </a:cubicBezTo>
                  <a:lnTo>
                    <a:pt x="37744" y="367757"/>
                  </a:lnTo>
                  <a:cubicBezTo>
                    <a:pt x="24386" y="367757"/>
                    <a:pt x="12023" y="360696"/>
                    <a:pt x="5235" y="349191"/>
                  </a:cubicBezTo>
                  <a:cubicBezTo>
                    <a:pt x="-1552" y="337686"/>
                    <a:pt x="-1753" y="323450"/>
                    <a:pt x="4707" y="311758"/>
                  </a:cubicBezTo>
                  <a:lnTo>
                    <a:pt x="146025" y="55998"/>
                  </a:lnTo>
                  <a:cubicBezTo>
                    <a:pt x="165115" y="21448"/>
                    <a:pt x="201471" y="0"/>
                    <a:pt x="240944" y="0"/>
                  </a:cubicBezTo>
                  <a:close/>
                </a:path>
              </a:pathLst>
            </a:custGeom>
            <a:gradFill rotWithShape="true">
              <a:gsLst>
                <a:gs pos="0">
                  <a:srgbClr val="000000">
                    <a:alpha val="100000"/>
                  </a:srgbClr>
                </a:gs>
                <a:gs pos="100000">
                  <a:srgbClr val="202020">
                    <a:alpha val="100000"/>
                  </a:srgbClr>
                </a:gs>
              </a:gsLst>
              <a:lin ang="5400000"/>
            </a:gradFill>
          </p:spPr>
        </p:sp>
        <p:sp>
          <p:nvSpPr>
            <p:cNvPr name="TextBox 10" id="10"/>
            <p:cNvSpPr txBox="true"/>
            <p:nvPr/>
          </p:nvSpPr>
          <p:spPr>
            <a:xfrm>
              <a:off x="101600" y="0"/>
              <a:ext cx="264831" cy="367757"/>
            </a:xfrm>
            <a:prstGeom prst="rect">
              <a:avLst/>
            </a:prstGeom>
          </p:spPr>
          <p:txBody>
            <a:bodyPr anchor="ctr" rtlCol="false" tIns="50800" lIns="50800" bIns="50800" rIns="50800"/>
            <a:lstStyle/>
            <a:p>
              <a:pPr algn="ctr">
                <a:lnSpc>
                  <a:spcPts val="2639"/>
                </a:lnSpc>
              </a:pPr>
            </a:p>
          </p:txBody>
        </p:sp>
      </p:grpSp>
      <p:grpSp>
        <p:nvGrpSpPr>
          <p:cNvPr name="Group 11" id="11"/>
          <p:cNvGrpSpPr/>
          <p:nvPr/>
        </p:nvGrpSpPr>
        <p:grpSpPr>
          <a:xfrm rot="0">
            <a:off x="8558421" y="-1127527"/>
            <a:ext cx="12085326" cy="10385827"/>
            <a:chOff x="0" y="0"/>
            <a:chExt cx="812800" cy="698500"/>
          </a:xfrm>
        </p:grpSpPr>
        <p:sp>
          <p:nvSpPr>
            <p:cNvPr name="Freeform 12" id="12"/>
            <p:cNvSpPr/>
            <p:nvPr/>
          </p:nvSpPr>
          <p:spPr>
            <a:xfrm flipH="false" flipV="false" rot="0">
              <a:off x="6048" y="0"/>
              <a:ext cx="800704" cy="698500"/>
            </a:xfrm>
            <a:custGeom>
              <a:avLst/>
              <a:gdLst/>
              <a:ahLst/>
              <a:cxnLst/>
              <a:rect r="r" b="b" t="t" l="l"/>
              <a:pathLst>
                <a:path h="698500" w="800704">
                  <a:moveTo>
                    <a:pt x="795477" y="368630"/>
                  </a:moveTo>
                  <a:lnTo>
                    <a:pt x="614827" y="679120"/>
                  </a:lnTo>
                  <a:cubicBezTo>
                    <a:pt x="607847" y="691119"/>
                    <a:pt x="595012" y="698500"/>
                    <a:pt x="581131" y="698500"/>
                  </a:cubicBezTo>
                  <a:lnTo>
                    <a:pt x="219573" y="698500"/>
                  </a:lnTo>
                  <a:cubicBezTo>
                    <a:pt x="205692" y="698500"/>
                    <a:pt x="192857" y="691119"/>
                    <a:pt x="185877" y="679120"/>
                  </a:cubicBezTo>
                  <a:lnTo>
                    <a:pt x="5227" y="368630"/>
                  </a:lnTo>
                  <a:cubicBezTo>
                    <a:pt x="-1743" y="356650"/>
                    <a:pt x="-1743" y="341850"/>
                    <a:pt x="5227" y="329870"/>
                  </a:cubicBezTo>
                  <a:lnTo>
                    <a:pt x="185877" y="19380"/>
                  </a:lnTo>
                  <a:cubicBezTo>
                    <a:pt x="192857" y="7381"/>
                    <a:pt x="205692" y="0"/>
                    <a:pt x="219573" y="0"/>
                  </a:cubicBezTo>
                  <a:lnTo>
                    <a:pt x="581131" y="0"/>
                  </a:lnTo>
                  <a:cubicBezTo>
                    <a:pt x="595012" y="0"/>
                    <a:pt x="607847" y="7381"/>
                    <a:pt x="614827" y="19380"/>
                  </a:cubicBezTo>
                  <a:lnTo>
                    <a:pt x="795477" y="329870"/>
                  </a:lnTo>
                  <a:cubicBezTo>
                    <a:pt x="802447" y="341850"/>
                    <a:pt x="802447" y="356650"/>
                    <a:pt x="795477" y="368630"/>
                  </a:cubicBezTo>
                  <a:close/>
                </a:path>
              </a:pathLst>
            </a:custGeom>
            <a:blipFill>
              <a:blip r:embed="rId2"/>
              <a:stretch>
                <a:fillRect l="-41074" t="0" r="-14011" b="0"/>
              </a:stretch>
            </a:blipFill>
          </p:spPr>
        </p:sp>
      </p:grpSp>
      <p:grpSp>
        <p:nvGrpSpPr>
          <p:cNvPr name="Group 13" id="13"/>
          <p:cNvGrpSpPr/>
          <p:nvPr/>
        </p:nvGrpSpPr>
        <p:grpSpPr>
          <a:xfrm rot="0">
            <a:off x="17037291" y="9143827"/>
            <a:ext cx="539268" cy="530539"/>
            <a:chOff x="0" y="0"/>
            <a:chExt cx="142029" cy="139730"/>
          </a:xfrm>
        </p:grpSpPr>
        <p:sp>
          <p:nvSpPr>
            <p:cNvPr name="Freeform 14" id="14"/>
            <p:cNvSpPr/>
            <p:nvPr/>
          </p:nvSpPr>
          <p:spPr>
            <a:xfrm flipH="false" flipV="false" rot="0">
              <a:off x="0" y="0"/>
              <a:ext cx="142029" cy="139730"/>
            </a:xfrm>
            <a:custGeom>
              <a:avLst/>
              <a:gdLst/>
              <a:ahLst/>
              <a:cxnLst/>
              <a:rect r="r" b="b" t="t" l="l"/>
              <a:pathLst>
                <a:path h="139730" w="142029">
                  <a:moveTo>
                    <a:pt x="69865" y="0"/>
                  </a:moveTo>
                  <a:lnTo>
                    <a:pt x="72164" y="0"/>
                  </a:lnTo>
                  <a:cubicBezTo>
                    <a:pt x="90694" y="0"/>
                    <a:pt x="108464" y="7361"/>
                    <a:pt x="121566" y="20463"/>
                  </a:cubicBezTo>
                  <a:cubicBezTo>
                    <a:pt x="134669" y="33565"/>
                    <a:pt x="142029" y="51336"/>
                    <a:pt x="142029" y="69865"/>
                  </a:cubicBezTo>
                  <a:lnTo>
                    <a:pt x="142029" y="69865"/>
                  </a:lnTo>
                  <a:cubicBezTo>
                    <a:pt x="142029" y="88395"/>
                    <a:pt x="134669" y="106165"/>
                    <a:pt x="121566" y="119267"/>
                  </a:cubicBezTo>
                  <a:cubicBezTo>
                    <a:pt x="108464" y="132370"/>
                    <a:pt x="90694" y="139730"/>
                    <a:pt x="72164" y="139730"/>
                  </a:cubicBezTo>
                  <a:lnTo>
                    <a:pt x="69865" y="139730"/>
                  </a:lnTo>
                  <a:cubicBezTo>
                    <a:pt x="51336" y="139730"/>
                    <a:pt x="33565" y="132370"/>
                    <a:pt x="20463" y="119267"/>
                  </a:cubicBezTo>
                  <a:cubicBezTo>
                    <a:pt x="7361" y="106165"/>
                    <a:pt x="0" y="88395"/>
                    <a:pt x="0" y="69865"/>
                  </a:cubicBezTo>
                  <a:lnTo>
                    <a:pt x="0" y="69865"/>
                  </a:lnTo>
                  <a:cubicBezTo>
                    <a:pt x="0" y="51336"/>
                    <a:pt x="7361" y="33565"/>
                    <a:pt x="20463" y="20463"/>
                  </a:cubicBezTo>
                  <a:cubicBezTo>
                    <a:pt x="33565" y="7361"/>
                    <a:pt x="51336" y="0"/>
                    <a:pt x="69865" y="0"/>
                  </a:cubicBezTo>
                  <a:close/>
                </a:path>
              </a:pathLst>
            </a:custGeom>
            <a:solidFill>
              <a:srgbClr val="FDB713"/>
            </a:solidFill>
          </p:spPr>
        </p:sp>
        <p:sp>
          <p:nvSpPr>
            <p:cNvPr name="TextBox 15" id="15"/>
            <p:cNvSpPr txBox="true"/>
            <p:nvPr/>
          </p:nvSpPr>
          <p:spPr>
            <a:xfrm>
              <a:off x="0" y="0"/>
              <a:ext cx="142029" cy="139730"/>
            </a:xfrm>
            <a:prstGeom prst="rect">
              <a:avLst/>
            </a:prstGeom>
          </p:spPr>
          <p:txBody>
            <a:bodyPr anchor="ctr" rtlCol="false" tIns="50800" lIns="50800" bIns="50800" rIns="50800"/>
            <a:lstStyle/>
            <a:p>
              <a:pPr algn="ctr">
                <a:lnSpc>
                  <a:spcPts val="2639"/>
                </a:lnSpc>
              </a:pPr>
            </a:p>
          </p:txBody>
        </p:sp>
      </p:grpSp>
      <p:sp>
        <p:nvSpPr>
          <p:cNvPr name="TextBox 16" id="16"/>
          <p:cNvSpPr txBox="true"/>
          <p:nvPr/>
        </p:nvSpPr>
        <p:spPr>
          <a:xfrm rot="0">
            <a:off x="552294" y="1471077"/>
            <a:ext cx="9020355" cy="2231989"/>
          </a:xfrm>
          <a:prstGeom prst="rect">
            <a:avLst/>
          </a:prstGeom>
        </p:spPr>
        <p:txBody>
          <a:bodyPr anchor="t" rtlCol="false" tIns="0" lIns="0" bIns="0" rIns="0">
            <a:spAutoFit/>
          </a:bodyPr>
          <a:lstStyle/>
          <a:p>
            <a:pPr algn="l">
              <a:lnSpc>
                <a:spcPts val="8787"/>
              </a:lnSpc>
            </a:pPr>
            <a:r>
              <a:rPr lang="en-US" sz="7322">
                <a:solidFill>
                  <a:srgbClr val="211B20"/>
                </a:solidFill>
                <a:latin typeface="Norwester"/>
                <a:ea typeface="Norwester"/>
                <a:cs typeface="Norwester"/>
                <a:sym typeface="Norwester"/>
              </a:rPr>
              <a:t>OPEN-LOOP &amp; CLOSED-LOOP CONTROL</a:t>
            </a:r>
          </a:p>
        </p:txBody>
      </p:sp>
      <p:sp>
        <p:nvSpPr>
          <p:cNvPr name="TextBox 17" id="17"/>
          <p:cNvSpPr txBox="true"/>
          <p:nvPr/>
        </p:nvSpPr>
        <p:spPr>
          <a:xfrm rot="0">
            <a:off x="552294" y="4314965"/>
            <a:ext cx="9246738" cy="4828862"/>
          </a:xfrm>
          <a:prstGeom prst="rect">
            <a:avLst/>
          </a:prstGeom>
        </p:spPr>
        <p:txBody>
          <a:bodyPr anchor="t" rtlCol="false" tIns="0" lIns="0" bIns="0" rIns="0">
            <a:spAutoFit/>
          </a:bodyPr>
          <a:lstStyle/>
          <a:p>
            <a:pPr algn="l">
              <a:lnSpc>
                <a:spcPts val="3214"/>
              </a:lnSpc>
            </a:pPr>
            <a:r>
              <a:rPr lang="en-US" sz="2295">
                <a:solidFill>
                  <a:srgbClr val="545454"/>
                </a:solidFill>
                <a:latin typeface="Inter"/>
                <a:ea typeface="Inter"/>
                <a:cs typeface="Inter"/>
                <a:sym typeface="Inter"/>
              </a:rPr>
              <a:t>1.    Closed-Loop Control</a:t>
            </a:r>
          </a:p>
          <a:p>
            <a:pPr algn="l">
              <a:lnSpc>
                <a:spcPts val="3214"/>
              </a:lnSpc>
            </a:pPr>
            <a:r>
              <a:rPr lang="en-US" sz="2295">
                <a:solidFill>
                  <a:srgbClr val="545454"/>
                </a:solidFill>
                <a:latin typeface="Inter"/>
                <a:ea typeface="Inter"/>
                <a:cs typeface="Inter"/>
                <a:sym typeface="Inter"/>
              </a:rPr>
              <a:t>Sistem kontrol yang menggunakan feedback dari sensor. Keputusan kontrol selalu bergantung pada nilai real-time yang diterima. </a:t>
            </a:r>
            <a:r>
              <a:rPr lang="en-US" sz="2295">
                <a:solidFill>
                  <a:srgbClr val="545454"/>
                </a:solidFill>
                <a:latin typeface="Inter"/>
                <a:ea typeface="Inter"/>
                <a:cs typeface="Inter"/>
                <a:sym typeface="Inter"/>
              </a:rPr>
              <a:t>Pada proyek ini, kontrol level cairan menggunakan metode closed-loop.</a:t>
            </a:r>
          </a:p>
          <a:p>
            <a:pPr algn="l">
              <a:lnSpc>
                <a:spcPts val="3214"/>
              </a:lnSpc>
            </a:pPr>
          </a:p>
          <a:p>
            <a:pPr algn="l">
              <a:lnSpc>
                <a:spcPts val="3214"/>
              </a:lnSpc>
            </a:pPr>
            <a:r>
              <a:rPr lang="en-US" sz="2295">
                <a:solidFill>
                  <a:srgbClr val="545454"/>
                </a:solidFill>
                <a:latin typeface="Inter"/>
                <a:ea typeface="Inter"/>
                <a:cs typeface="Inter"/>
                <a:sym typeface="Inter"/>
              </a:rPr>
              <a:t>2.    Open-Loop Control</a:t>
            </a:r>
          </a:p>
          <a:p>
            <a:pPr algn="l">
              <a:lnSpc>
                <a:spcPts val="3214"/>
              </a:lnSpc>
            </a:pPr>
            <a:r>
              <a:rPr lang="en-US" sz="2295">
                <a:solidFill>
                  <a:srgbClr val="545454"/>
                </a:solidFill>
                <a:latin typeface="Inter"/>
                <a:ea typeface="Inter"/>
                <a:cs typeface="Inter"/>
                <a:sym typeface="Inter"/>
              </a:rPr>
              <a:t>Sistem kontrol tanpa umpan balik. Output tidak dipengaruhi kondisi proses. Pada sistem ini, alarm suhu dan tekanan bekerja secara open-loop karena tugasnya adalah memberikan peringatan, bukan mengoreksi kondisi proses.</a:t>
            </a:r>
          </a:p>
          <a:p>
            <a:pPr algn="l">
              <a:lnSpc>
                <a:spcPts val="3214"/>
              </a:lnSpc>
            </a:pPr>
          </a:p>
        </p:txBody>
      </p:sp>
      <p:sp>
        <p:nvSpPr>
          <p:cNvPr name="TextBox 18" id="18"/>
          <p:cNvSpPr txBox="true"/>
          <p:nvPr/>
        </p:nvSpPr>
        <p:spPr>
          <a:xfrm rot="0">
            <a:off x="16985042" y="9220200"/>
            <a:ext cx="456776" cy="339692"/>
          </a:xfrm>
          <a:prstGeom prst="rect">
            <a:avLst/>
          </a:prstGeom>
        </p:spPr>
        <p:txBody>
          <a:bodyPr anchor="t" rtlCol="false" tIns="0" lIns="0" bIns="0" rIns="0">
            <a:spAutoFit/>
          </a:bodyPr>
          <a:lstStyle/>
          <a:p>
            <a:pPr algn="r">
              <a:lnSpc>
                <a:spcPts val="2799"/>
              </a:lnSpc>
            </a:pPr>
            <a:r>
              <a:rPr lang="en-US" b="true" sz="1999">
                <a:solidFill>
                  <a:srgbClr val="000000"/>
                </a:solidFill>
                <a:latin typeface="Inter Bold"/>
                <a:ea typeface="Inter Bold"/>
                <a:cs typeface="Inter Bold"/>
                <a:sym typeface="Inter Bold"/>
              </a:rPr>
              <a:t>02</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642993" y="5971343"/>
            <a:ext cx="6762009" cy="4672613"/>
            <a:chOff x="0" y="0"/>
            <a:chExt cx="882188" cy="609600"/>
          </a:xfrm>
        </p:grpSpPr>
        <p:sp>
          <p:nvSpPr>
            <p:cNvPr name="Freeform 3" id="3"/>
            <p:cNvSpPr/>
            <p:nvPr/>
          </p:nvSpPr>
          <p:spPr>
            <a:xfrm flipH="false" flipV="false" rot="0">
              <a:off x="0" y="0"/>
              <a:ext cx="882188" cy="609600"/>
            </a:xfrm>
            <a:custGeom>
              <a:avLst/>
              <a:gdLst/>
              <a:ahLst/>
              <a:cxnLst/>
              <a:rect r="r" b="b" t="t" l="l"/>
              <a:pathLst>
                <a:path h="609600" w="882188">
                  <a:moveTo>
                    <a:pt x="203200" y="0"/>
                  </a:moveTo>
                  <a:lnTo>
                    <a:pt x="882188" y="0"/>
                  </a:lnTo>
                  <a:lnTo>
                    <a:pt x="678988" y="609600"/>
                  </a:lnTo>
                  <a:lnTo>
                    <a:pt x="0" y="609600"/>
                  </a:lnTo>
                  <a:lnTo>
                    <a:pt x="203200" y="0"/>
                  </a:lnTo>
                  <a:close/>
                </a:path>
              </a:pathLst>
            </a:custGeom>
            <a:gradFill rotWithShape="true">
              <a:gsLst>
                <a:gs pos="0">
                  <a:srgbClr val="FDB713">
                    <a:alpha val="100000"/>
                  </a:srgbClr>
                </a:gs>
                <a:gs pos="100000">
                  <a:srgbClr val="12568D">
                    <a:alpha val="100000"/>
                  </a:srgbClr>
                </a:gs>
              </a:gsLst>
              <a:lin ang="0"/>
            </a:gradFill>
          </p:spPr>
        </p:sp>
        <p:sp>
          <p:nvSpPr>
            <p:cNvPr name="TextBox 4" id="4"/>
            <p:cNvSpPr txBox="true"/>
            <p:nvPr/>
          </p:nvSpPr>
          <p:spPr>
            <a:xfrm>
              <a:off x="101600" y="0"/>
              <a:ext cx="678988" cy="609600"/>
            </a:xfrm>
            <a:prstGeom prst="rect">
              <a:avLst/>
            </a:prstGeom>
          </p:spPr>
          <p:txBody>
            <a:bodyPr anchor="ctr" rtlCol="false" tIns="50800" lIns="50800" bIns="50800" rIns="50800"/>
            <a:lstStyle/>
            <a:p>
              <a:pPr algn="ctr">
                <a:lnSpc>
                  <a:spcPts val="2639"/>
                </a:lnSpc>
              </a:pPr>
            </a:p>
          </p:txBody>
        </p:sp>
      </p:grpSp>
      <p:grpSp>
        <p:nvGrpSpPr>
          <p:cNvPr name="Group 5" id="5"/>
          <p:cNvGrpSpPr/>
          <p:nvPr/>
        </p:nvGrpSpPr>
        <p:grpSpPr>
          <a:xfrm rot="0">
            <a:off x="-1253478" y="-2427347"/>
            <a:ext cx="4961386" cy="3898425"/>
            <a:chOff x="0" y="0"/>
            <a:chExt cx="468031" cy="367757"/>
          </a:xfrm>
        </p:grpSpPr>
        <p:sp>
          <p:nvSpPr>
            <p:cNvPr name="Freeform 6" id="6"/>
            <p:cNvSpPr/>
            <p:nvPr/>
          </p:nvSpPr>
          <p:spPr>
            <a:xfrm flipH="false" flipV="false" rot="0">
              <a:off x="26234" y="0"/>
              <a:ext cx="415563" cy="367757"/>
            </a:xfrm>
            <a:custGeom>
              <a:avLst/>
              <a:gdLst/>
              <a:ahLst/>
              <a:cxnLst/>
              <a:rect r="r" b="b" t="t" l="l"/>
              <a:pathLst>
                <a:path h="367757" w="415563">
                  <a:moveTo>
                    <a:pt x="240944" y="0"/>
                  </a:moveTo>
                  <a:lnTo>
                    <a:pt x="377819" y="0"/>
                  </a:lnTo>
                  <a:cubicBezTo>
                    <a:pt x="391177" y="0"/>
                    <a:pt x="403540" y="7061"/>
                    <a:pt x="410327" y="18566"/>
                  </a:cubicBezTo>
                  <a:cubicBezTo>
                    <a:pt x="417115" y="30071"/>
                    <a:pt x="417316" y="44306"/>
                    <a:pt x="410855" y="55998"/>
                  </a:cubicBezTo>
                  <a:lnTo>
                    <a:pt x="269538" y="311758"/>
                  </a:lnTo>
                  <a:cubicBezTo>
                    <a:pt x="250448" y="346308"/>
                    <a:pt x="214092" y="367757"/>
                    <a:pt x="174619" y="367757"/>
                  </a:cubicBezTo>
                  <a:lnTo>
                    <a:pt x="37744" y="367757"/>
                  </a:lnTo>
                  <a:cubicBezTo>
                    <a:pt x="24386" y="367757"/>
                    <a:pt x="12023" y="360696"/>
                    <a:pt x="5235" y="349191"/>
                  </a:cubicBezTo>
                  <a:cubicBezTo>
                    <a:pt x="-1552" y="337686"/>
                    <a:pt x="-1753" y="323450"/>
                    <a:pt x="4707" y="311758"/>
                  </a:cubicBezTo>
                  <a:lnTo>
                    <a:pt x="146025" y="55998"/>
                  </a:lnTo>
                  <a:cubicBezTo>
                    <a:pt x="165115" y="21448"/>
                    <a:pt x="201471" y="0"/>
                    <a:pt x="240944" y="0"/>
                  </a:cubicBezTo>
                  <a:close/>
                </a:path>
              </a:pathLst>
            </a:custGeom>
            <a:gradFill rotWithShape="true">
              <a:gsLst>
                <a:gs pos="0">
                  <a:srgbClr val="000000">
                    <a:alpha val="100000"/>
                  </a:srgbClr>
                </a:gs>
                <a:gs pos="100000">
                  <a:srgbClr val="202020">
                    <a:alpha val="100000"/>
                  </a:srgbClr>
                </a:gs>
              </a:gsLst>
              <a:lin ang="5400000"/>
            </a:gradFill>
          </p:spPr>
        </p:sp>
        <p:sp>
          <p:nvSpPr>
            <p:cNvPr name="TextBox 7" id="7"/>
            <p:cNvSpPr txBox="true"/>
            <p:nvPr/>
          </p:nvSpPr>
          <p:spPr>
            <a:xfrm>
              <a:off x="101600" y="0"/>
              <a:ext cx="264831" cy="367757"/>
            </a:xfrm>
            <a:prstGeom prst="rect">
              <a:avLst/>
            </a:prstGeom>
          </p:spPr>
          <p:txBody>
            <a:bodyPr anchor="ctr" rtlCol="false" tIns="50800" lIns="50800" bIns="50800" rIns="50800"/>
            <a:lstStyle/>
            <a:p>
              <a:pPr algn="ctr">
                <a:lnSpc>
                  <a:spcPts val="2639"/>
                </a:lnSpc>
              </a:pPr>
            </a:p>
          </p:txBody>
        </p:sp>
      </p:grpSp>
      <p:grpSp>
        <p:nvGrpSpPr>
          <p:cNvPr name="Group 8" id="8"/>
          <p:cNvGrpSpPr/>
          <p:nvPr/>
        </p:nvGrpSpPr>
        <p:grpSpPr>
          <a:xfrm rot="0">
            <a:off x="11411728" y="7673899"/>
            <a:ext cx="4961386" cy="3898425"/>
            <a:chOff x="0" y="0"/>
            <a:chExt cx="468031" cy="367757"/>
          </a:xfrm>
        </p:grpSpPr>
        <p:sp>
          <p:nvSpPr>
            <p:cNvPr name="Freeform 9" id="9"/>
            <p:cNvSpPr/>
            <p:nvPr/>
          </p:nvSpPr>
          <p:spPr>
            <a:xfrm flipH="false" flipV="false" rot="0">
              <a:off x="26234" y="0"/>
              <a:ext cx="415563" cy="367757"/>
            </a:xfrm>
            <a:custGeom>
              <a:avLst/>
              <a:gdLst/>
              <a:ahLst/>
              <a:cxnLst/>
              <a:rect r="r" b="b" t="t" l="l"/>
              <a:pathLst>
                <a:path h="367757" w="415563">
                  <a:moveTo>
                    <a:pt x="240944" y="0"/>
                  </a:moveTo>
                  <a:lnTo>
                    <a:pt x="377819" y="0"/>
                  </a:lnTo>
                  <a:cubicBezTo>
                    <a:pt x="391177" y="0"/>
                    <a:pt x="403540" y="7061"/>
                    <a:pt x="410327" y="18566"/>
                  </a:cubicBezTo>
                  <a:cubicBezTo>
                    <a:pt x="417115" y="30071"/>
                    <a:pt x="417316" y="44306"/>
                    <a:pt x="410855" y="55998"/>
                  </a:cubicBezTo>
                  <a:lnTo>
                    <a:pt x="269538" y="311758"/>
                  </a:lnTo>
                  <a:cubicBezTo>
                    <a:pt x="250448" y="346308"/>
                    <a:pt x="214092" y="367757"/>
                    <a:pt x="174619" y="367757"/>
                  </a:cubicBezTo>
                  <a:lnTo>
                    <a:pt x="37744" y="367757"/>
                  </a:lnTo>
                  <a:cubicBezTo>
                    <a:pt x="24386" y="367757"/>
                    <a:pt x="12023" y="360696"/>
                    <a:pt x="5235" y="349191"/>
                  </a:cubicBezTo>
                  <a:cubicBezTo>
                    <a:pt x="-1552" y="337686"/>
                    <a:pt x="-1753" y="323450"/>
                    <a:pt x="4707" y="311758"/>
                  </a:cubicBezTo>
                  <a:lnTo>
                    <a:pt x="146025" y="55998"/>
                  </a:lnTo>
                  <a:cubicBezTo>
                    <a:pt x="165115" y="21448"/>
                    <a:pt x="201471" y="0"/>
                    <a:pt x="240944" y="0"/>
                  </a:cubicBezTo>
                  <a:close/>
                </a:path>
              </a:pathLst>
            </a:custGeom>
            <a:gradFill rotWithShape="true">
              <a:gsLst>
                <a:gs pos="0">
                  <a:srgbClr val="000000">
                    <a:alpha val="100000"/>
                  </a:srgbClr>
                </a:gs>
                <a:gs pos="100000">
                  <a:srgbClr val="202020">
                    <a:alpha val="100000"/>
                  </a:srgbClr>
                </a:gs>
              </a:gsLst>
              <a:lin ang="5400000"/>
            </a:gradFill>
          </p:spPr>
        </p:sp>
        <p:sp>
          <p:nvSpPr>
            <p:cNvPr name="TextBox 10" id="10"/>
            <p:cNvSpPr txBox="true"/>
            <p:nvPr/>
          </p:nvSpPr>
          <p:spPr>
            <a:xfrm>
              <a:off x="101600" y="0"/>
              <a:ext cx="264831" cy="367757"/>
            </a:xfrm>
            <a:prstGeom prst="rect">
              <a:avLst/>
            </a:prstGeom>
          </p:spPr>
          <p:txBody>
            <a:bodyPr anchor="ctr" rtlCol="false" tIns="50800" lIns="50800" bIns="50800" rIns="50800"/>
            <a:lstStyle/>
            <a:p>
              <a:pPr algn="ctr">
                <a:lnSpc>
                  <a:spcPts val="2639"/>
                </a:lnSpc>
              </a:pPr>
            </a:p>
          </p:txBody>
        </p:sp>
      </p:grpSp>
      <p:grpSp>
        <p:nvGrpSpPr>
          <p:cNvPr name="Group 11" id="11"/>
          <p:cNvGrpSpPr/>
          <p:nvPr/>
        </p:nvGrpSpPr>
        <p:grpSpPr>
          <a:xfrm rot="0">
            <a:off x="10330451" y="-976731"/>
            <a:ext cx="12085326" cy="10385827"/>
            <a:chOff x="0" y="0"/>
            <a:chExt cx="812800" cy="698500"/>
          </a:xfrm>
        </p:grpSpPr>
        <p:sp>
          <p:nvSpPr>
            <p:cNvPr name="Freeform 12" id="12"/>
            <p:cNvSpPr/>
            <p:nvPr/>
          </p:nvSpPr>
          <p:spPr>
            <a:xfrm flipH="false" flipV="false" rot="0">
              <a:off x="6048" y="0"/>
              <a:ext cx="800704" cy="698500"/>
            </a:xfrm>
            <a:custGeom>
              <a:avLst/>
              <a:gdLst/>
              <a:ahLst/>
              <a:cxnLst/>
              <a:rect r="r" b="b" t="t" l="l"/>
              <a:pathLst>
                <a:path h="698500" w="800704">
                  <a:moveTo>
                    <a:pt x="795477" y="368630"/>
                  </a:moveTo>
                  <a:lnTo>
                    <a:pt x="614827" y="679120"/>
                  </a:lnTo>
                  <a:cubicBezTo>
                    <a:pt x="607847" y="691119"/>
                    <a:pt x="595012" y="698500"/>
                    <a:pt x="581131" y="698500"/>
                  </a:cubicBezTo>
                  <a:lnTo>
                    <a:pt x="219573" y="698500"/>
                  </a:lnTo>
                  <a:cubicBezTo>
                    <a:pt x="205692" y="698500"/>
                    <a:pt x="192857" y="691119"/>
                    <a:pt x="185877" y="679120"/>
                  </a:cubicBezTo>
                  <a:lnTo>
                    <a:pt x="5227" y="368630"/>
                  </a:lnTo>
                  <a:cubicBezTo>
                    <a:pt x="-1743" y="356650"/>
                    <a:pt x="-1743" y="341850"/>
                    <a:pt x="5227" y="329870"/>
                  </a:cubicBezTo>
                  <a:lnTo>
                    <a:pt x="185877" y="19380"/>
                  </a:lnTo>
                  <a:cubicBezTo>
                    <a:pt x="192857" y="7381"/>
                    <a:pt x="205692" y="0"/>
                    <a:pt x="219573" y="0"/>
                  </a:cubicBezTo>
                  <a:lnTo>
                    <a:pt x="581131" y="0"/>
                  </a:lnTo>
                  <a:cubicBezTo>
                    <a:pt x="595012" y="0"/>
                    <a:pt x="607847" y="7381"/>
                    <a:pt x="614827" y="19380"/>
                  </a:cubicBezTo>
                  <a:lnTo>
                    <a:pt x="795477" y="329870"/>
                  </a:lnTo>
                  <a:cubicBezTo>
                    <a:pt x="802447" y="341850"/>
                    <a:pt x="802447" y="356650"/>
                    <a:pt x="795477" y="368630"/>
                  </a:cubicBezTo>
                  <a:close/>
                </a:path>
              </a:pathLst>
            </a:custGeom>
            <a:blipFill>
              <a:blip r:embed="rId2"/>
              <a:stretch>
                <a:fillRect l="-8449" t="0" r="-8449" b="0"/>
              </a:stretch>
            </a:blipFill>
          </p:spPr>
        </p:sp>
      </p:grpSp>
      <p:grpSp>
        <p:nvGrpSpPr>
          <p:cNvPr name="Group 13" id="13"/>
          <p:cNvGrpSpPr/>
          <p:nvPr/>
        </p:nvGrpSpPr>
        <p:grpSpPr>
          <a:xfrm rot="0">
            <a:off x="17037291" y="9143827"/>
            <a:ext cx="539268" cy="530539"/>
            <a:chOff x="0" y="0"/>
            <a:chExt cx="142029" cy="139730"/>
          </a:xfrm>
        </p:grpSpPr>
        <p:sp>
          <p:nvSpPr>
            <p:cNvPr name="Freeform 14" id="14"/>
            <p:cNvSpPr/>
            <p:nvPr/>
          </p:nvSpPr>
          <p:spPr>
            <a:xfrm flipH="false" flipV="false" rot="0">
              <a:off x="0" y="0"/>
              <a:ext cx="142029" cy="139730"/>
            </a:xfrm>
            <a:custGeom>
              <a:avLst/>
              <a:gdLst/>
              <a:ahLst/>
              <a:cxnLst/>
              <a:rect r="r" b="b" t="t" l="l"/>
              <a:pathLst>
                <a:path h="139730" w="142029">
                  <a:moveTo>
                    <a:pt x="69865" y="0"/>
                  </a:moveTo>
                  <a:lnTo>
                    <a:pt x="72164" y="0"/>
                  </a:lnTo>
                  <a:cubicBezTo>
                    <a:pt x="90694" y="0"/>
                    <a:pt x="108464" y="7361"/>
                    <a:pt x="121566" y="20463"/>
                  </a:cubicBezTo>
                  <a:cubicBezTo>
                    <a:pt x="134669" y="33565"/>
                    <a:pt x="142029" y="51336"/>
                    <a:pt x="142029" y="69865"/>
                  </a:cubicBezTo>
                  <a:lnTo>
                    <a:pt x="142029" y="69865"/>
                  </a:lnTo>
                  <a:cubicBezTo>
                    <a:pt x="142029" y="88395"/>
                    <a:pt x="134669" y="106165"/>
                    <a:pt x="121566" y="119267"/>
                  </a:cubicBezTo>
                  <a:cubicBezTo>
                    <a:pt x="108464" y="132370"/>
                    <a:pt x="90694" y="139730"/>
                    <a:pt x="72164" y="139730"/>
                  </a:cubicBezTo>
                  <a:lnTo>
                    <a:pt x="69865" y="139730"/>
                  </a:lnTo>
                  <a:cubicBezTo>
                    <a:pt x="51336" y="139730"/>
                    <a:pt x="33565" y="132370"/>
                    <a:pt x="20463" y="119267"/>
                  </a:cubicBezTo>
                  <a:cubicBezTo>
                    <a:pt x="7361" y="106165"/>
                    <a:pt x="0" y="88395"/>
                    <a:pt x="0" y="69865"/>
                  </a:cubicBezTo>
                  <a:lnTo>
                    <a:pt x="0" y="69865"/>
                  </a:lnTo>
                  <a:cubicBezTo>
                    <a:pt x="0" y="51336"/>
                    <a:pt x="7361" y="33565"/>
                    <a:pt x="20463" y="20463"/>
                  </a:cubicBezTo>
                  <a:cubicBezTo>
                    <a:pt x="33565" y="7361"/>
                    <a:pt x="51336" y="0"/>
                    <a:pt x="69865" y="0"/>
                  </a:cubicBezTo>
                  <a:close/>
                </a:path>
              </a:pathLst>
            </a:custGeom>
            <a:solidFill>
              <a:srgbClr val="FDB713"/>
            </a:solidFill>
          </p:spPr>
        </p:sp>
        <p:sp>
          <p:nvSpPr>
            <p:cNvPr name="TextBox 15" id="15"/>
            <p:cNvSpPr txBox="true"/>
            <p:nvPr/>
          </p:nvSpPr>
          <p:spPr>
            <a:xfrm>
              <a:off x="0" y="0"/>
              <a:ext cx="142029" cy="139730"/>
            </a:xfrm>
            <a:prstGeom prst="rect">
              <a:avLst/>
            </a:prstGeom>
          </p:spPr>
          <p:txBody>
            <a:bodyPr anchor="ctr" rtlCol="false" tIns="50800" lIns="50800" bIns="50800" rIns="50800"/>
            <a:lstStyle/>
            <a:p>
              <a:pPr algn="ctr">
                <a:lnSpc>
                  <a:spcPts val="2639"/>
                </a:lnSpc>
              </a:pPr>
            </a:p>
          </p:txBody>
        </p:sp>
      </p:grpSp>
      <p:sp>
        <p:nvSpPr>
          <p:cNvPr name="Freeform 16" id="16"/>
          <p:cNvSpPr/>
          <p:nvPr/>
        </p:nvSpPr>
        <p:spPr>
          <a:xfrm flipH="false" flipV="false" rot="0">
            <a:off x="9657377" y="5247462"/>
            <a:ext cx="1351207" cy="2161152"/>
          </a:xfrm>
          <a:custGeom>
            <a:avLst/>
            <a:gdLst/>
            <a:ahLst/>
            <a:cxnLst/>
            <a:rect r="r" b="b" t="t" l="l"/>
            <a:pathLst>
              <a:path h="2161152" w="1351207">
                <a:moveTo>
                  <a:pt x="0" y="0"/>
                </a:moveTo>
                <a:lnTo>
                  <a:pt x="1351207" y="0"/>
                </a:lnTo>
                <a:lnTo>
                  <a:pt x="1351207" y="2161153"/>
                </a:lnTo>
                <a:lnTo>
                  <a:pt x="0" y="2161153"/>
                </a:lnTo>
                <a:lnTo>
                  <a:pt x="0" y="0"/>
                </a:lnTo>
                <a:close/>
              </a:path>
            </a:pathLst>
          </a:custGeom>
          <a:blipFill>
            <a:blip r:embed="rId3"/>
            <a:stretch>
              <a:fillRect l="0" t="0" r="0" b="0"/>
            </a:stretch>
          </a:blipFill>
        </p:spPr>
      </p:sp>
      <p:sp>
        <p:nvSpPr>
          <p:cNvPr name="Freeform 17" id="17"/>
          <p:cNvSpPr/>
          <p:nvPr/>
        </p:nvSpPr>
        <p:spPr>
          <a:xfrm flipH="false" flipV="false" rot="0">
            <a:off x="7761181" y="7343194"/>
            <a:ext cx="2569270" cy="2569270"/>
          </a:xfrm>
          <a:custGeom>
            <a:avLst/>
            <a:gdLst/>
            <a:ahLst/>
            <a:cxnLst/>
            <a:rect r="r" b="b" t="t" l="l"/>
            <a:pathLst>
              <a:path h="2569270" w="2569270">
                <a:moveTo>
                  <a:pt x="0" y="0"/>
                </a:moveTo>
                <a:lnTo>
                  <a:pt x="2569270" y="0"/>
                </a:lnTo>
                <a:lnTo>
                  <a:pt x="2569270" y="2569270"/>
                </a:lnTo>
                <a:lnTo>
                  <a:pt x="0" y="2569270"/>
                </a:lnTo>
                <a:lnTo>
                  <a:pt x="0" y="0"/>
                </a:lnTo>
                <a:close/>
              </a:path>
            </a:pathLst>
          </a:custGeom>
          <a:blipFill>
            <a:blip r:embed="rId4"/>
            <a:stretch>
              <a:fillRect l="0" t="0" r="0" b="0"/>
            </a:stretch>
          </a:blipFill>
        </p:spPr>
      </p:sp>
      <p:sp>
        <p:nvSpPr>
          <p:cNvPr name="Freeform 18" id="18"/>
          <p:cNvSpPr/>
          <p:nvPr/>
        </p:nvSpPr>
        <p:spPr>
          <a:xfrm flipH="false" flipV="false" rot="0">
            <a:off x="4124429" y="7602420"/>
            <a:ext cx="2251162" cy="2251162"/>
          </a:xfrm>
          <a:custGeom>
            <a:avLst/>
            <a:gdLst/>
            <a:ahLst/>
            <a:cxnLst/>
            <a:rect r="r" b="b" t="t" l="l"/>
            <a:pathLst>
              <a:path h="2251162" w="2251162">
                <a:moveTo>
                  <a:pt x="0" y="0"/>
                </a:moveTo>
                <a:lnTo>
                  <a:pt x="2251162" y="0"/>
                </a:lnTo>
                <a:lnTo>
                  <a:pt x="2251162" y="2251161"/>
                </a:lnTo>
                <a:lnTo>
                  <a:pt x="0" y="2251161"/>
                </a:lnTo>
                <a:lnTo>
                  <a:pt x="0" y="0"/>
                </a:lnTo>
                <a:close/>
              </a:path>
            </a:pathLst>
          </a:custGeom>
          <a:blipFill>
            <a:blip r:embed="rId5"/>
            <a:stretch>
              <a:fillRect l="0" t="0" r="0" b="0"/>
            </a:stretch>
          </a:blipFill>
        </p:spPr>
      </p:sp>
      <p:sp>
        <p:nvSpPr>
          <p:cNvPr name="Freeform 19" id="19"/>
          <p:cNvSpPr/>
          <p:nvPr/>
        </p:nvSpPr>
        <p:spPr>
          <a:xfrm flipH="false" flipV="false" rot="0">
            <a:off x="7287367" y="5462243"/>
            <a:ext cx="2370011" cy="1946371"/>
          </a:xfrm>
          <a:custGeom>
            <a:avLst/>
            <a:gdLst/>
            <a:ahLst/>
            <a:cxnLst/>
            <a:rect r="r" b="b" t="t" l="l"/>
            <a:pathLst>
              <a:path h="1946371" w="2370011">
                <a:moveTo>
                  <a:pt x="0" y="0"/>
                </a:moveTo>
                <a:lnTo>
                  <a:pt x="2370010" y="0"/>
                </a:lnTo>
                <a:lnTo>
                  <a:pt x="2370010" y="1946372"/>
                </a:lnTo>
                <a:lnTo>
                  <a:pt x="0" y="1946372"/>
                </a:lnTo>
                <a:lnTo>
                  <a:pt x="0" y="0"/>
                </a:lnTo>
                <a:close/>
              </a:path>
            </a:pathLst>
          </a:custGeom>
          <a:blipFill>
            <a:blip r:embed="rId6"/>
            <a:stretch>
              <a:fillRect l="0" t="0" r="0" b="0"/>
            </a:stretch>
          </a:blipFill>
        </p:spPr>
      </p:sp>
      <p:sp>
        <p:nvSpPr>
          <p:cNvPr name="Freeform 20" id="20"/>
          <p:cNvSpPr/>
          <p:nvPr/>
        </p:nvSpPr>
        <p:spPr>
          <a:xfrm flipH="false" flipV="false" rot="0">
            <a:off x="10332981" y="7443366"/>
            <a:ext cx="1846284" cy="1846284"/>
          </a:xfrm>
          <a:custGeom>
            <a:avLst/>
            <a:gdLst/>
            <a:ahLst/>
            <a:cxnLst/>
            <a:rect r="r" b="b" t="t" l="l"/>
            <a:pathLst>
              <a:path h="1846284" w="1846284">
                <a:moveTo>
                  <a:pt x="0" y="0"/>
                </a:moveTo>
                <a:lnTo>
                  <a:pt x="1846284" y="0"/>
                </a:lnTo>
                <a:lnTo>
                  <a:pt x="1846284" y="1846284"/>
                </a:lnTo>
                <a:lnTo>
                  <a:pt x="0" y="1846284"/>
                </a:lnTo>
                <a:lnTo>
                  <a:pt x="0" y="0"/>
                </a:lnTo>
                <a:close/>
              </a:path>
            </a:pathLst>
          </a:custGeom>
          <a:blipFill>
            <a:blip r:embed="rId7"/>
            <a:stretch>
              <a:fillRect l="0" t="0" r="0" b="0"/>
            </a:stretch>
          </a:blipFill>
        </p:spPr>
      </p:sp>
      <p:sp>
        <p:nvSpPr>
          <p:cNvPr name="Freeform 21" id="21"/>
          <p:cNvSpPr/>
          <p:nvPr/>
        </p:nvSpPr>
        <p:spPr>
          <a:xfrm flipH="false" flipV="false" rot="0">
            <a:off x="419082" y="7210335"/>
            <a:ext cx="3705347" cy="3310110"/>
          </a:xfrm>
          <a:custGeom>
            <a:avLst/>
            <a:gdLst/>
            <a:ahLst/>
            <a:cxnLst/>
            <a:rect r="r" b="b" t="t" l="l"/>
            <a:pathLst>
              <a:path h="3310110" w="3705347">
                <a:moveTo>
                  <a:pt x="0" y="0"/>
                </a:moveTo>
                <a:lnTo>
                  <a:pt x="3705347" y="0"/>
                </a:lnTo>
                <a:lnTo>
                  <a:pt x="3705347" y="3310110"/>
                </a:lnTo>
                <a:lnTo>
                  <a:pt x="0" y="3310110"/>
                </a:lnTo>
                <a:lnTo>
                  <a:pt x="0" y="0"/>
                </a:lnTo>
                <a:close/>
              </a:path>
            </a:pathLst>
          </a:custGeom>
          <a:blipFill>
            <a:blip r:embed="rId8"/>
            <a:stretch>
              <a:fillRect l="0" t="0" r="0" b="0"/>
            </a:stretch>
          </a:blipFill>
        </p:spPr>
      </p:sp>
      <p:sp>
        <p:nvSpPr>
          <p:cNvPr name="Freeform 22" id="22"/>
          <p:cNvSpPr/>
          <p:nvPr/>
        </p:nvSpPr>
        <p:spPr>
          <a:xfrm flipH="false" flipV="false" rot="0">
            <a:off x="4667321" y="5462243"/>
            <a:ext cx="2550969" cy="2547568"/>
          </a:xfrm>
          <a:custGeom>
            <a:avLst/>
            <a:gdLst/>
            <a:ahLst/>
            <a:cxnLst/>
            <a:rect r="r" b="b" t="t" l="l"/>
            <a:pathLst>
              <a:path h="2547568" w="2550969">
                <a:moveTo>
                  <a:pt x="0" y="0"/>
                </a:moveTo>
                <a:lnTo>
                  <a:pt x="2550969" y="0"/>
                </a:lnTo>
                <a:lnTo>
                  <a:pt x="2550969" y="2547568"/>
                </a:lnTo>
                <a:lnTo>
                  <a:pt x="0" y="2547568"/>
                </a:lnTo>
                <a:lnTo>
                  <a:pt x="0" y="0"/>
                </a:lnTo>
                <a:close/>
              </a:path>
            </a:pathLst>
          </a:custGeom>
          <a:blipFill>
            <a:blip r:embed="rId9"/>
            <a:stretch>
              <a:fillRect l="0" t="0" r="0" b="0"/>
            </a:stretch>
          </a:blipFill>
        </p:spPr>
      </p:sp>
      <p:sp>
        <p:nvSpPr>
          <p:cNvPr name="TextBox 23" id="23"/>
          <p:cNvSpPr txBox="true"/>
          <p:nvPr/>
        </p:nvSpPr>
        <p:spPr>
          <a:xfrm rot="0">
            <a:off x="713390" y="1461552"/>
            <a:ext cx="7845032" cy="816316"/>
          </a:xfrm>
          <a:prstGeom prst="rect">
            <a:avLst/>
          </a:prstGeom>
        </p:spPr>
        <p:txBody>
          <a:bodyPr anchor="t" rtlCol="false" tIns="0" lIns="0" bIns="0" rIns="0">
            <a:spAutoFit/>
          </a:bodyPr>
          <a:lstStyle/>
          <a:p>
            <a:pPr algn="l">
              <a:lnSpc>
                <a:spcPts val="6352"/>
              </a:lnSpc>
            </a:pPr>
            <a:r>
              <a:rPr lang="en-US" sz="5293">
                <a:solidFill>
                  <a:srgbClr val="211B20"/>
                </a:solidFill>
                <a:latin typeface="Norwester"/>
                <a:ea typeface="Norwester"/>
                <a:cs typeface="Norwester"/>
                <a:sym typeface="Norwester"/>
              </a:rPr>
              <a:t>DAFTAR KOMPONEN SISTEM</a:t>
            </a:r>
          </a:p>
        </p:txBody>
      </p:sp>
      <p:sp>
        <p:nvSpPr>
          <p:cNvPr name="TextBox 24" id="24"/>
          <p:cNvSpPr txBox="true"/>
          <p:nvPr/>
        </p:nvSpPr>
        <p:spPr>
          <a:xfrm rot="0">
            <a:off x="506620" y="2479569"/>
            <a:ext cx="9826361" cy="3674650"/>
          </a:xfrm>
          <a:prstGeom prst="rect">
            <a:avLst/>
          </a:prstGeom>
        </p:spPr>
        <p:txBody>
          <a:bodyPr anchor="t" rtlCol="false" tIns="0" lIns="0" bIns="0" rIns="0">
            <a:spAutoFit/>
          </a:bodyPr>
          <a:lstStyle/>
          <a:p>
            <a:pPr algn="just">
              <a:lnSpc>
                <a:spcPts val="3269"/>
              </a:lnSpc>
            </a:pPr>
            <a:r>
              <a:rPr lang="en-US" sz="2335">
                <a:solidFill>
                  <a:srgbClr val="545454"/>
                </a:solidFill>
                <a:latin typeface="Inter"/>
                <a:ea typeface="Inter"/>
                <a:cs typeface="Inter"/>
                <a:sym typeface="Inter"/>
              </a:rPr>
              <a:t>Sistem menggunakan sensor, aktuator, dan kontroler yang terintegrasi dalam Tinkercad.</a:t>
            </a:r>
          </a:p>
          <a:p>
            <a:pPr algn="just">
              <a:lnSpc>
                <a:spcPts val="3269"/>
              </a:lnSpc>
            </a:pPr>
          </a:p>
          <a:p>
            <a:pPr algn="just" marL="504155" indent="-252078" lvl="1">
              <a:lnSpc>
                <a:spcPts val="3269"/>
              </a:lnSpc>
              <a:buFont typeface="Arial"/>
              <a:buChar char="•"/>
            </a:pPr>
            <a:r>
              <a:rPr lang="en-US" sz="2335">
                <a:solidFill>
                  <a:srgbClr val="545454"/>
                </a:solidFill>
                <a:latin typeface="Inter"/>
                <a:ea typeface="Inter"/>
                <a:cs typeface="Inter"/>
                <a:sym typeface="Inter"/>
              </a:rPr>
              <a:t>TMP36 (TT-101)</a:t>
            </a:r>
          </a:p>
          <a:p>
            <a:pPr algn="just" marL="504155" indent="-252078" lvl="1">
              <a:lnSpc>
                <a:spcPts val="3269"/>
              </a:lnSpc>
              <a:buFont typeface="Arial"/>
              <a:buChar char="•"/>
            </a:pPr>
            <a:r>
              <a:rPr lang="en-US" sz="2335">
                <a:solidFill>
                  <a:srgbClr val="545454"/>
                </a:solidFill>
                <a:latin typeface="Inter"/>
                <a:ea typeface="Inter"/>
                <a:cs typeface="Inter"/>
                <a:sym typeface="Inter"/>
              </a:rPr>
              <a:t>Ultras</a:t>
            </a:r>
            <a:r>
              <a:rPr lang="en-US" sz="2335">
                <a:solidFill>
                  <a:srgbClr val="545454"/>
                </a:solidFill>
                <a:latin typeface="Inter"/>
                <a:ea typeface="Inter"/>
                <a:cs typeface="Inter"/>
                <a:sym typeface="Inter"/>
              </a:rPr>
              <a:t>onic HC-SR04 (LT-102)</a:t>
            </a:r>
          </a:p>
          <a:p>
            <a:pPr algn="just" marL="504155" indent="-252078" lvl="1">
              <a:lnSpc>
                <a:spcPts val="3269"/>
              </a:lnSpc>
              <a:buFont typeface="Arial"/>
              <a:buChar char="•"/>
            </a:pPr>
            <a:r>
              <a:rPr lang="en-US" sz="2335">
                <a:solidFill>
                  <a:srgbClr val="545454"/>
                </a:solidFill>
                <a:latin typeface="Inter"/>
                <a:ea typeface="Inter"/>
                <a:cs typeface="Inter"/>
                <a:sym typeface="Inter"/>
              </a:rPr>
              <a:t>Potensiometer (PT-103)</a:t>
            </a:r>
          </a:p>
          <a:p>
            <a:pPr algn="just" marL="504155" indent="-252078" lvl="1">
              <a:lnSpc>
                <a:spcPts val="3269"/>
              </a:lnSpc>
              <a:buFont typeface="Arial"/>
              <a:buChar char="•"/>
            </a:pPr>
            <a:r>
              <a:rPr lang="en-US" sz="2335">
                <a:solidFill>
                  <a:srgbClr val="545454"/>
                </a:solidFill>
                <a:latin typeface="Inter"/>
                <a:ea typeface="Inter"/>
                <a:cs typeface="Inter"/>
                <a:sym typeface="Inter"/>
              </a:rPr>
              <a:t>Pompa, Motor Dc, Buzzer, LED</a:t>
            </a:r>
          </a:p>
          <a:p>
            <a:pPr algn="just" marL="504155" indent="-252078" lvl="1">
              <a:lnSpc>
                <a:spcPts val="3269"/>
              </a:lnSpc>
              <a:buFont typeface="Arial"/>
              <a:buChar char="•"/>
            </a:pPr>
            <a:r>
              <a:rPr lang="en-US" sz="2335">
                <a:solidFill>
                  <a:srgbClr val="545454"/>
                </a:solidFill>
                <a:latin typeface="Inter"/>
                <a:ea typeface="Inter"/>
                <a:cs typeface="Inter"/>
                <a:sym typeface="Inter"/>
              </a:rPr>
              <a:t>LCD 16x2 I2C</a:t>
            </a:r>
          </a:p>
          <a:p>
            <a:pPr algn="l">
              <a:lnSpc>
                <a:spcPts val="3269"/>
              </a:lnSpc>
            </a:pPr>
          </a:p>
        </p:txBody>
      </p:sp>
      <p:sp>
        <p:nvSpPr>
          <p:cNvPr name="TextBox 25" id="25"/>
          <p:cNvSpPr txBox="true"/>
          <p:nvPr/>
        </p:nvSpPr>
        <p:spPr>
          <a:xfrm rot="0">
            <a:off x="16985042" y="9220200"/>
            <a:ext cx="456776" cy="339692"/>
          </a:xfrm>
          <a:prstGeom prst="rect">
            <a:avLst/>
          </a:prstGeom>
        </p:spPr>
        <p:txBody>
          <a:bodyPr anchor="t" rtlCol="false" tIns="0" lIns="0" bIns="0" rIns="0">
            <a:spAutoFit/>
          </a:bodyPr>
          <a:lstStyle/>
          <a:p>
            <a:pPr algn="r">
              <a:lnSpc>
                <a:spcPts val="2799"/>
              </a:lnSpc>
            </a:pPr>
            <a:r>
              <a:rPr lang="en-US" b="true" sz="1999">
                <a:solidFill>
                  <a:srgbClr val="000000"/>
                </a:solidFill>
                <a:latin typeface="Inter Bold"/>
                <a:ea typeface="Inter Bold"/>
                <a:cs typeface="Inter Bold"/>
                <a:sym typeface="Inter Bold"/>
              </a:rPr>
              <a:t>02</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642993" y="5971343"/>
            <a:ext cx="6762009" cy="4672613"/>
            <a:chOff x="0" y="0"/>
            <a:chExt cx="882188" cy="609600"/>
          </a:xfrm>
        </p:grpSpPr>
        <p:sp>
          <p:nvSpPr>
            <p:cNvPr name="Freeform 3" id="3"/>
            <p:cNvSpPr/>
            <p:nvPr/>
          </p:nvSpPr>
          <p:spPr>
            <a:xfrm flipH="false" flipV="false" rot="0">
              <a:off x="0" y="0"/>
              <a:ext cx="882188" cy="609600"/>
            </a:xfrm>
            <a:custGeom>
              <a:avLst/>
              <a:gdLst/>
              <a:ahLst/>
              <a:cxnLst/>
              <a:rect r="r" b="b" t="t" l="l"/>
              <a:pathLst>
                <a:path h="609600" w="882188">
                  <a:moveTo>
                    <a:pt x="203200" y="0"/>
                  </a:moveTo>
                  <a:lnTo>
                    <a:pt x="882188" y="0"/>
                  </a:lnTo>
                  <a:lnTo>
                    <a:pt x="678988" y="609600"/>
                  </a:lnTo>
                  <a:lnTo>
                    <a:pt x="0" y="609600"/>
                  </a:lnTo>
                  <a:lnTo>
                    <a:pt x="203200" y="0"/>
                  </a:lnTo>
                  <a:close/>
                </a:path>
              </a:pathLst>
            </a:custGeom>
            <a:gradFill rotWithShape="true">
              <a:gsLst>
                <a:gs pos="0">
                  <a:srgbClr val="FDB713">
                    <a:alpha val="100000"/>
                  </a:srgbClr>
                </a:gs>
                <a:gs pos="100000">
                  <a:srgbClr val="12568D">
                    <a:alpha val="100000"/>
                  </a:srgbClr>
                </a:gs>
              </a:gsLst>
              <a:lin ang="0"/>
            </a:gradFill>
          </p:spPr>
        </p:sp>
        <p:sp>
          <p:nvSpPr>
            <p:cNvPr name="TextBox 4" id="4"/>
            <p:cNvSpPr txBox="true"/>
            <p:nvPr/>
          </p:nvSpPr>
          <p:spPr>
            <a:xfrm>
              <a:off x="101600" y="0"/>
              <a:ext cx="678988" cy="609600"/>
            </a:xfrm>
            <a:prstGeom prst="rect">
              <a:avLst/>
            </a:prstGeom>
          </p:spPr>
          <p:txBody>
            <a:bodyPr anchor="ctr" rtlCol="false" tIns="50800" lIns="50800" bIns="50800" rIns="50800"/>
            <a:lstStyle/>
            <a:p>
              <a:pPr algn="ctr">
                <a:lnSpc>
                  <a:spcPts val="2639"/>
                </a:lnSpc>
              </a:pPr>
            </a:p>
          </p:txBody>
        </p:sp>
      </p:grpSp>
      <p:grpSp>
        <p:nvGrpSpPr>
          <p:cNvPr name="Group 5" id="5"/>
          <p:cNvGrpSpPr/>
          <p:nvPr/>
        </p:nvGrpSpPr>
        <p:grpSpPr>
          <a:xfrm rot="0">
            <a:off x="-1253478" y="-2427347"/>
            <a:ext cx="4961386" cy="3898425"/>
            <a:chOff x="0" y="0"/>
            <a:chExt cx="468031" cy="367757"/>
          </a:xfrm>
        </p:grpSpPr>
        <p:sp>
          <p:nvSpPr>
            <p:cNvPr name="Freeform 6" id="6"/>
            <p:cNvSpPr/>
            <p:nvPr/>
          </p:nvSpPr>
          <p:spPr>
            <a:xfrm flipH="false" flipV="false" rot="0">
              <a:off x="26234" y="0"/>
              <a:ext cx="415563" cy="367757"/>
            </a:xfrm>
            <a:custGeom>
              <a:avLst/>
              <a:gdLst/>
              <a:ahLst/>
              <a:cxnLst/>
              <a:rect r="r" b="b" t="t" l="l"/>
              <a:pathLst>
                <a:path h="367757" w="415563">
                  <a:moveTo>
                    <a:pt x="240944" y="0"/>
                  </a:moveTo>
                  <a:lnTo>
                    <a:pt x="377819" y="0"/>
                  </a:lnTo>
                  <a:cubicBezTo>
                    <a:pt x="391177" y="0"/>
                    <a:pt x="403540" y="7061"/>
                    <a:pt x="410327" y="18566"/>
                  </a:cubicBezTo>
                  <a:cubicBezTo>
                    <a:pt x="417115" y="30071"/>
                    <a:pt x="417316" y="44306"/>
                    <a:pt x="410855" y="55998"/>
                  </a:cubicBezTo>
                  <a:lnTo>
                    <a:pt x="269538" y="311758"/>
                  </a:lnTo>
                  <a:cubicBezTo>
                    <a:pt x="250448" y="346308"/>
                    <a:pt x="214092" y="367757"/>
                    <a:pt x="174619" y="367757"/>
                  </a:cubicBezTo>
                  <a:lnTo>
                    <a:pt x="37744" y="367757"/>
                  </a:lnTo>
                  <a:cubicBezTo>
                    <a:pt x="24386" y="367757"/>
                    <a:pt x="12023" y="360696"/>
                    <a:pt x="5235" y="349191"/>
                  </a:cubicBezTo>
                  <a:cubicBezTo>
                    <a:pt x="-1552" y="337686"/>
                    <a:pt x="-1753" y="323450"/>
                    <a:pt x="4707" y="311758"/>
                  </a:cubicBezTo>
                  <a:lnTo>
                    <a:pt x="146025" y="55998"/>
                  </a:lnTo>
                  <a:cubicBezTo>
                    <a:pt x="165115" y="21448"/>
                    <a:pt x="201471" y="0"/>
                    <a:pt x="240944" y="0"/>
                  </a:cubicBezTo>
                  <a:close/>
                </a:path>
              </a:pathLst>
            </a:custGeom>
            <a:gradFill rotWithShape="true">
              <a:gsLst>
                <a:gs pos="0">
                  <a:srgbClr val="000000">
                    <a:alpha val="100000"/>
                  </a:srgbClr>
                </a:gs>
                <a:gs pos="100000">
                  <a:srgbClr val="202020">
                    <a:alpha val="100000"/>
                  </a:srgbClr>
                </a:gs>
              </a:gsLst>
              <a:lin ang="5400000"/>
            </a:gradFill>
          </p:spPr>
        </p:sp>
        <p:sp>
          <p:nvSpPr>
            <p:cNvPr name="TextBox 7" id="7"/>
            <p:cNvSpPr txBox="true"/>
            <p:nvPr/>
          </p:nvSpPr>
          <p:spPr>
            <a:xfrm>
              <a:off x="101600" y="0"/>
              <a:ext cx="264831" cy="367757"/>
            </a:xfrm>
            <a:prstGeom prst="rect">
              <a:avLst/>
            </a:prstGeom>
          </p:spPr>
          <p:txBody>
            <a:bodyPr anchor="ctr" rtlCol="false" tIns="50800" lIns="50800" bIns="50800" rIns="50800"/>
            <a:lstStyle/>
            <a:p>
              <a:pPr algn="ctr">
                <a:lnSpc>
                  <a:spcPts val="2639"/>
                </a:lnSpc>
              </a:pPr>
            </a:p>
          </p:txBody>
        </p:sp>
      </p:grpSp>
      <p:grpSp>
        <p:nvGrpSpPr>
          <p:cNvPr name="Group 8" id="8"/>
          <p:cNvGrpSpPr/>
          <p:nvPr/>
        </p:nvGrpSpPr>
        <p:grpSpPr>
          <a:xfrm rot="0">
            <a:off x="11411728" y="7673899"/>
            <a:ext cx="4961386" cy="3898425"/>
            <a:chOff x="0" y="0"/>
            <a:chExt cx="468031" cy="367757"/>
          </a:xfrm>
        </p:grpSpPr>
        <p:sp>
          <p:nvSpPr>
            <p:cNvPr name="Freeform 9" id="9"/>
            <p:cNvSpPr/>
            <p:nvPr/>
          </p:nvSpPr>
          <p:spPr>
            <a:xfrm flipH="false" flipV="false" rot="0">
              <a:off x="26234" y="0"/>
              <a:ext cx="415563" cy="367757"/>
            </a:xfrm>
            <a:custGeom>
              <a:avLst/>
              <a:gdLst/>
              <a:ahLst/>
              <a:cxnLst/>
              <a:rect r="r" b="b" t="t" l="l"/>
              <a:pathLst>
                <a:path h="367757" w="415563">
                  <a:moveTo>
                    <a:pt x="240944" y="0"/>
                  </a:moveTo>
                  <a:lnTo>
                    <a:pt x="377819" y="0"/>
                  </a:lnTo>
                  <a:cubicBezTo>
                    <a:pt x="391177" y="0"/>
                    <a:pt x="403540" y="7061"/>
                    <a:pt x="410327" y="18566"/>
                  </a:cubicBezTo>
                  <a:cubicBezTo>
                    <a:pt x="417115" y="30071"/>
                    <a:pt x="417316" y="44306"/>
                    <a:pt x="410855" y="55998"/>
                  </a:cubicBezTo>
                  <a:lnTo>
                    <a:pt x="269538" y="311758"/>
                  </a:lnTo>
                  <a:cubicBezTo>
                    <a:pt x="250448" y="346308"/>
                    <a:pt x="214092" y="367757"/>
                    <a:pt x="174619" y="367757"/>
                  </a:cubicBezTo>
                  <a:lnTo>
                    <a:pt x="37744" y="367757"/>
                  </a:lnTo>
                  <a:cubicBezTo>
                    <a:pt x="24386" y="367757"/>
                    <a:pt x="12023" y="360696"/>
                    <a:pt x="5235" y="349191"/>
                  </a:cubicBezTo>
                  <a:cubicBezTo>
                    <a:pt x="-1552" y="337686"/>
                    <a:pt x="-1753" y="323450"/>
                    <a:pt x="4707" y="311758"/>
                  </a:cubicBezTo>
                  <a:lnTo>
                    <a:pt x="146025" y="55998"/>
                  </a:lnTo>
                  <a:cubicBezTo>
                    <a:pt x="165115" y="21448"/>
                    <a:pt x="201471" y="0"/>
                    <a:pt x="240944" y="0"/>
                  </a:cubicBezTo>
                  <a:close/>
                </a:path>
              </a:pathLst>
            </a:custGeom>
            <a:gradFill rotWithShape="true">
              <a:gsLst>
                <a:gs pos="0">
                  <a:srgbClr val="000000">
                    <a:alpha val="100000"/>
                  </a:srgbClr>
                </a:gs>
                <a:gs pos="100000">
                  <a:srgbClr val="202020">
                    <a:alpha val="100000"/>
                  </a:srgbClr>
                </a:gs>
              </a:gsLst>
              <a:lin ang="5400000"/>
            </a:gradFill>
          </p:spPr>
        </p:sp>
        <p:sp>
          <p:nvSpPr>
            <p:cNvPr name="TextBox 10" id="10"/>
            <p:cNvSpPr txBox="true"/>
            <p:nvPr/>
          </p:nvSpPr>
          <p:spPr>
            <a:xfrm>
              <a:off x="101600" y="0"/>
              <a:ext cx="264831" cy="367757"/>
            </a:xfrm>
            <a:prstGeom prst="rect">
              <a:avLst/>
            </a:prstGeom>
          </p:spPr>
          <p:txBody>
            <a:bodyPr anchor="ctr" rtlCol="false" tIns="50800" lIns="50800" bIns="50800" rIns="50800"/>
            <a:lstStyle/>
            <a:p>
              <a:pPr algn="ctr">
                <a:lnSpc>
                  <a:spcPts val="2639"/>
                </a:lnSpc>
              </a:pPr>
            </a:p>
          </p:txBody>
        </p:sp>
      </p:grpSp>
      <p:grpSp>
        <p:nvGrpSpPr>
          <p:cNvPr name="Group 11" id="11"/>
          <p:cNvGrpSpPr/>
          <p:nvPr/>
        </p:nvGrpSpPr>
        <p:grpSpPr>
          <a:xfrm rot="0">
            <a:off x="10330451" y="-976731"/>
            <a:ext cx="12085326" cy="10385827"/>
            <a:chOff x="0" y="0"/>
            <a:chExt cx="812800" cy="698500"/>
          </a:xfrm>
        </p:grpSpPr>
        <p:sp>
          <p:nvSpPr>
            <p:cNvPr name="Freeform 12" id="12"/>
            <p:cNvSpPr/>
            <p:nvPr/>
          </p:nvSpPr>
          <p:spPr>
            <a:xfrm flipH="false" flipV="false" rot="0">
              <a:off x="6048" y="0"/>
              <a:ext cx="800704" cy="698500"/>
            </a:xfrm>
            <a:custGeom>
              <a:avLst/>
              <a:gdLst/>
              <a:ahLst/>
              <a:cxnLst/>
              <a:rect r="r" b="b" t="t" l="l"/>
              <a:pathLst>
                <a:path h="698500" w="800704">
                  <a:moveTo>
                    <a:pt x="795477" y="368630"/>
                  </a:moveTo>
                  <a:lnTo>
                    <a:pt x="614827" y="679120"/>
                  </a:lnTo>
                  <a:cubicBezTo>
                    <a:pt x="607847" y="691119"/>
                    <a:pt x="595012" y="698500"/>
                    <a:pt x="581131" y="698500"/>
                  </a:cubicBezTo>
                  <a:lnTo>
                    <a:pt x="219573" y="698500"/>
                  </a:lnTo>
                  <a:cubicBezTo>
                    <a:pt x="205692" y="698500"/>
                    <a:pt x="192857" y="691119"/>
                    <a:pt x="185877" y="679120"/>
                  </a:cubicBezTo>
                  <a:lnTo>
                    <a:pt x="5227" y="368630"/>
                  </a:lnTo>
                  <a:cubicBezTo>
                    <a:pt x="-1743" y="356650"/>
                    <a:pt x="-1743" y="341850"/>
                    <a:pt x="5227" y="329870"/>
                  </a:cubicBezTo>
                  <a:lnTo>
                    <a:pt x="185877" y="19380"/>
                  </a:lnTo>
                  <a:cubicBezTo>
                    <a:pt x="192857" y="7381"/>
                    <a:pt x="205692" y="0"/>
                    <a:pt x="219573" y="0"/>
                  </a:cubicBezTo>
                  <a:lnTo>
                    <a:pt x="581131" y="0"/>
                  </a:lnTo>
                  <a:cubicBezTo>
                    <a:pt x="595012" y="0"/>
                    <a:pt x="607847" y="7381"/>
                    <a:pt x="614827" y="19380"/>
                  </a:cubicBezTo>
                  <a:lnTo>
                    <a:pt x="795477" y="329870"/>
                  </a:lnTo>
                  <a:cubicBezTo>
                    <a:pt x="802447" y="341850"/>
                    <a:pt x="802447" y="356650"/>
                    <a:pt x="795477" y="368630"/>
                  </a:cubicBezTo>
                  <a:close/>
                </a:path>
              </a:pathLst>
            </a:custGeom>
            <a:blipFill>
              <a:blip r:embed="rId2"/>
              <a:stretch>
                <a:fillRect l="-8449" t="0" r="-8449" b="0"/>
              </a:stretch>
            </a:blipFill>
          </p:spPr>
        </p:sp>
      </p:grpSp>
      <p:grpSp>
        <p:nvGrpSpPr>
          <p:cNvPr name="Group 13" id="13"/>
          <p:cNvGrpSpPr/>
          <p:nvPr/>
        </p:nvGrpSpPr>
        <p:grpSpPr>
          <a:xfrm rot="0">
            <a:off x="17037291" y="9143827"/>
            <a:ext cx="539268" cy="530539"/>
            <a:chOff x="0" y="0"/>
            <a:chExt cx="142029" cy="139730"/>
          </a:xfrm>
        </p:grpSpPr>
        <p:sp>
          <p:nvSpPr>
            <p:cNvPr name="Freeform 14" id="14"/>
            <p:cNvSpPr/>
            <p:nvPr/>
          </p:nvSpPr>
          <p:spPr>
            <a:xfrm flipH="false" flipV="false" rot="0">
              <a:off x="0" y="0"/>
              <a:ext cx="142029" cy="139730"/>
            </a:xfrm>
            <a:custGeom>
              <a:avLst/>
              <a:gdLst/>
              <a:ahLst/>
              <a:cxnLst/>
              <a:rect r="r" b="b" t="t" l="l"/>
              <a:pathLst>
                <a:path h="139730" w="142029">
                  <a:moveTo>
                    <a:pt x="69865" y="0"/>
                  </a:moveTo>
                  <a:lnTo>
                    <a:pt x="72164" y="0"/>
                  </a:lnTo>
                  <a:cubicBezTo>
                    <a:pt x="90694" y="0"/>
                    <a:pt x="108464" y="7361"/>
                    <a:pt x="121566" y="20463"/>
                  </a:cubicBezTo>
                  <a:cubicBezTo>
                    <a:pt x="134669" y="33565"/>
                    <a:pt x="142029" y="51336"/>
                    <a:pt x="142029" y="69865"/>
                  </a:cubicBezTo>
                  <a:lnTo>
                    <a:pt x="142029" y="69865"/>
                  </a:lnTo>
                  <a:cubicBezTo>
                    <a:pt x="142029" y="88395"/>
                    <a:pt x="134669" y="106165"/>
                    <a:pt x="121566" y="119267"/>
                  </a:cubicBezTo>
                  <a:cubicBezTo>
                    <a:pt x="108464" y="132370"/>
                    <a:pt x="90694" y="139730"/>
                    <a:pt x="72164" y="139730"/>
                  </a:cubicBezTo>
                  <a:lnTo>
                    <a:pt x="69865" y="139730"/>
                  </a:lnTo>
                  <a:cubicBezTo>
                    <a:pt x="51336" y="139730"/>
                    <a:pt x="33565" y="132370"/>
                    <a:pt x="20463" y="119267"/>
                  </a:cubicBezTo>
                  <a:cubicBezTo>
                    <a:pt x="7361" y="106165"/>
                    <a:pt x="0" y="88395"/>
                    <a:pt x="0" y="69865"/>
                  </a:cubicBezTo>
                  <a:lnTo>
                    <a:pt x="0" y="69865"/>
                  </a:lnTo>
                  <a:cubicBezTo>
                    <a:pt x="0" y="51336"/>
                    <a:pt x="7361" y="33565"/>
                    <a:pt x="20463" y="20463"/>
                  </a:cubicBezTo>
                  <a:cubicBezTo>
                    <a:pt x="33565" y="7361"/>
                    <a:pt x="51336" y="0"/>
                    <a:pt x="69865" y="0"/>
                  </a:cubicBezTo>
                  <a:close/>
                </a:path>
              </a:pathLst>
            </a:custGeom>
            <a:solidFill>
              <a:srgbClr val="FDB713"/>
            </a:solidFill>
          </p:spPr>
        </p:sp>
        <p:sp>
          <p:nvSpPr>
            <p:cNvPr name="TextBox 15" id="15"/>
            <p:cNvSpPr txBox="true"/>
            <p:nvPr/>
          </p:nvSpPr>
          <p:spPr>
            <a:xfrm>
              <a:off x="0" y="0"/>
              <a:ext cx="142029" cy="139730"/>
            </a:xfrm>
            <a:prstGeom prst="rect">
              <a:avLst/>
            </a:prstGeom>
          </p:spPr>
          <p:txBody>
            <a:bodyPr anchor="ctr" rtlCol="false" tIns="50800" lIns="50800" bIns="50800" rIns="50800"/>
            <a:lstStyle/>
            <a:p>
              <a:pPr algn="ctr">
                <a:lnSpc>
                  <a:spcPts val="2639"/>
                </a:lnSpc>
              </a:pPr>
            </a:p>
          </p:txBody>
        </p:sp>
      </p:grpSp>
      <p:sp>
        <p:nvSpPr>
          <p:cNvPr name="TextBox 16" id="16"/>
          <p:cNvSpPr txBox="true"/>
          <p:nvPr/>
        </p:nvSpPr>
        <p:spPr>
          <a:xfrm rot="0">
            <a:off x="713390" y="1461552"/>
            <a:ext cx="7845032" cy="1623107"/>
          </a:xfrm>
          <a:prstGeom prst="rect">
            <a:avLst/>
          </a:prstGeom>
        </p:spPr>
        <p:txBody>
          <a:bodyPr anchor="t" rtlCol="false" tIns="0" lIns="0" bIns="0" rIns="0">
            <a:spAutoFit/>
          </a:bodyPr>
          <a:lstStyle/>
          <a:p>
            <a:pPr algn="l">
              <a:lnSpc>
                <a:spcPts val="6352"/>
              </a:lnSpc>
            </a:pPr>
            <a:r>
              <a:rPr lang="en-US" sz="5293">
                <a:solidFill>
                  <a:srgbClr val="211B20"/>
                </a:solidFill>
                <a:latin typeface="Norwester"/>
                <a:ea typeface="Norwester"/>
                <a:cs typeface="Norwester"/>
                <a:sym typeface="Norwester"/>
              </a:rPr>
              <a:t>PERANCANGAN RANGKAIAN DI TINKERCAD</a:t>
            </a:r>
          </a:p>
        </p:txBody>
      </p:sp>
      <p:sp>
        <p:nvSpPr>
          <p:cNvPr name="TextBox 17" id="17"/>
          <p:cNvSpPr txBox="true"/>
          <p:nvPr/>
        </p:nvSpPr>
        <p:spPr>
          <a:xfrm rot="0">
            <a:off x="504090" y="3535685"/>
            <a:ext cx="9826361" cy="5722615"/>
          </a:xfrm>
          <a:prstGeom prst="rect">
            <a:avLst/>
          </a:prstGeom>
        </p:spPr>
        <p:txBody>
          <a:bodyPr anchor="t" rtlCol="false" tIns="0" lIns="0" bIns="0" rIns="0">
            <a:spAutoFit/>
          </a:bodyPr>
          <a:lstStyle/>
          <a:p>
            <a:pPr algn="just">
              <a:lnSpc>
                <a:spcPts val="3269"/>
              </a:lnSpc>
            </a:pPr>
            <a:r>
              <a:rPr lang="en-US" sz="2335">
                <a:solidFill>
                  <a:srgbClr val="545454"/>
                </a:solidFill>
                <a:latin typeface="Inter"/>
                <a:ea typeface="Inter"/>
                <a:cs typeface="Inter"/>
                <a:sym typeface="Inter"/>
              </a:rPr>
              <a:t>Perancangan rangkaian di Tinkercad digunakan untuk mensimulasikan cara kerja sensor dan aktuator sebelum diterapkan secara nyata. Platform ini memungkinkan pengujian koneksi, logika Arduino, dan respons komponen secara real time. Setiap sensor mewakili variabel proses tertentu yang kemudian ditafsirkan oleh kontroler. Hasil simulasi menjadi acuan untuk membuat sistem fisik yang lebih terstruktur.</a:t>
            </a:r>
          </a:p>
          <a:p>
            <a:pPr algn="l">
              <a:lnSpc>
                <a:spcPts val="3269"/>
              </a:lnSpc>
            </a:pPr>
          </a:p>
          <a:p>
            <a:pPr algn="l">
              <a:lnSpc>
                <a:spcPts val="3269"/>
              </a:lnSpc>
            </a:pPr>
            <a:r>
              <a:rPr lang="en-US" sz="2335">
                <a:solidFill>
                  <a:srgbClr val="545454"/>
                </a:solidFill>
                <a:latin typeface="Inter"/>
                <a:ea typeface="Inter"/>
                <a:cs typeface="Inter"/>
                <a:sym typeface="Inter"/>
              </a:rPr>
              <a:t>P</a:t>
            </a:r>
            <a:r>
              <a:rPr lang="en-US" sz="2335">
                <a:solidFill>
                  <a:srgbClr val="545454"/>
                </a:solidFill>
                <a:latin typeface="Inter"/>
                <a:ea typeface="Inter"/>
                <a:cs typeface="Inter"/>
                <a:sym typeface="Inter"/>
              </a:rPr>
              <a:t>oin-Poin:</a:t>
            </a:r>
          </a:p>
          <a:p>
            <a:pPr algn="l" marL="504155" indent="-252078" lvl="1">
              <a:lnSpc>
                <a:spcPts val="3269"/>
              </a:lnSpc>
              <a:buFont typeface="Arial"/>
              <a:buChar char="•"/>
            </a:pPr>
            <a:r>
              <a:rPr lang="en-US" sz="2335">
                <a:solidFill>
                  <a:srgbClr val="545454"/>
                </a:solidFill>
                <a:latin typeface="Inter"/>
                <a:ea typeface="Inter"/>
                <a:cs typeface="Inter"/>
                <a:sym typeface="Inter"/>
              </a:rPr>
              <a:t>Sensor: TT-101 (suhu), LT-102 (level), PT-103 (tekanan).</a:t>
            </a:r>
          </a:p>
          <a:p>
            <a:pPr algn="l" marL="504155" indent="-252078" lvl="1">
              <a:lnSpc>
                <a:spcPts val="3269"/>
              </a:lnSpc>
              <a:buFont typeface="Arial"/>
              <a:buChar char="•"/>
            </a:pPr>
            <a:r>
              <a:rPr lang="en-US" sz="2335">
                <a:solidFill>
                  <a:srgbClr val="545454"/>
                </a:solidFill>
                <a:latin typeface="Inter"/>
                <a:ea typeface="Inter"/>
                <a:cs typeface="Inter"/>
                <a:sym typeface="Inter"/>
              </a:rPr>
              <a:t>Aktuator: P-101 (pompa), AH-101 (alarm).</a:t>
            </a:r>
          </a:p>
          <a:p>
            <a:pPr algn="l" marL="504155" indent="-252078" lvl="1">
              <a:lnSpc>
                <a:spcPts val="3269"/>
              </a:lnSpc>
              <a:buFont typeface="Arial"/>
              <a:buChar char="•"/>
            </a:pPr>
            <a:r>
              <a:rPr lang="en-US" sz="2335">
                <a:solidFill>
                  <a:srgbClr val="545454"/>
                </a:solidFill>
                <a:latin typeface="Inter"/>
                <a:ea typeface="Inter"/>
                <a:cs typeface="Inter"/>
                <a:sym typeface="Inter"/>
              </a:rPr>
              <a:t>LCD untuk tampilan informasi proses.</a:t>
            </a:r>
          </a:p>
          <a:p>
            <a:pPr algn="l" marL="504155" indent="-252078" lvl="1">
              <a:lnSpc>
                <a:spcPts val="3269"/>
              </a:lnSpc>
              <a:buFont typeface="Arial"/>
              <a:buChar char="•"/>
            </a:pPr>
            <a:r>
              <a:rPr lang="en-US" sz="2335">
                <a:solidFill>
                  <a:srgbClr val="545454"/>
                </a:solidFill>
                <a:latin typeface="Inter"/>
                <a:ea typeface="Inter"/>
                <a:cs typeface="Inter"/>
                <a:sym typeface="Inter"/>
              </a:rPr>
              <a:t>Arduino mengolah data sensor menjadi aksi otomatis.</a:t>
            </a:r>
          </a:p>
          <a:p>
            <a:pPr algn="l">
              <a:lnSpc>
                <a:spcPts val="3269"/>
              </a:lnSpc>
            </a:pPr>
          </a:p>
        </p:txBody>
      </p:sp>
      <p:sp>
        <p:nvSpPr>
          <p:cNvPr name="TextBox 18" id="18"/>
          <p:cNvSpPr txBox="true"/>
          <p:nvPr/>
        </p:nvSpPr>
        <p:spPr>
          <a:xfrm rot="0">
            <a:off x="16985042" y="9220200"/>
            <a:ext cx="456776" cy="339692"/>
          </a:xfrm>
          <a:prstGeom prst="rect">
            <a:avLst/>
          </a:prstGeom>
        </p:spPr>
        <p:txBody>
          <a:bodyPr anchor="t" rtlCol="false" tIns="0" lIns="0" bIns="0" rIns="0">
            <a:spAutoFit/>
          </a:bodyPr>
          <a:lstStyle/>
          <a:p>
            <a:pPr algn="r">
              <a:lnSpc>
                <a:spcPts val="2799"/>
              </a:lnSpc>
            </a:pPr>
            <a:r>
              <a:rPr lang="en-US" b="true" sz="1999">
                <a:solidFill>
                  <a:srgbClr val="000000"/>
                </a:solidFill>
                <a:latin typeface="Inter Bold"/>
                <a:ea typeface="Inter Bold"/>
                <a:cs typeface="Inter Bold"/>
                <a:sym typeface="Inter Bold"/>
              </a:rPr>
              <a:t>02</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642993" y="5971343"/>
            <a:ext cx="6762009" cy="4672613"/>
            <a:chOff x="0" y="0"/>
            <a:chExt cx="882188" cy="609600"/>
          </a:xfrm>
        </p:grpSpPr>
        <p:sp>
          <p:nvSpPr>
            <p:cNvPr name="Freeform 3" id="3"/>
            <p:cNvSpPr/>
            <p:nvPr/>
          </p:nvSpPr>
          <p:spPr>
            <a:xfrm flipH="false" flipV="false" rot="0">
              <a:off x="0" y="0"/>
              <a:ext cx="882188" cy="609600"/>
            </a:xfrm>
            <a:custGeom>
              <a:avLst/>
              <a:gdLst/>
              <a:ahLst/>
              <a:cxnLst/>
              <a:rect r="r" b="b" t="t" l="l"/>
              <a:pathLst>
                <a:path h="609600" w="882188">
                  <a:moveTo>
                    <a:pt x="203200" y="0"/>
                  </a:moveTo>
                  <a:lnTo>
                    <a:pt x="882188" y="0"/>
                  </a:lnTo>
                  <a:lnTo>
                    <a:pt x="678988" y="609600"/>
                  </a:lnTo>
                  <a:lnTo>
                    <a:pt x="0" y="609600"/>
                  </a:lnTo>
                  <a:lnTo>
                    <a:pt x="203200" y="0"/>
                  </a:lnTo>
                  <a:close/>
                </a:path>
              </a:pathLst>
            </a:custGeom>
            <a:gradFill rotWithShape="true">
              <a:gsLst>
                <a:gs pos="0">
                  <a:srgbClr val="FDB713">
                    <a:alpha val="100000"/>
                  </a:srgbClr>
                </a:gs>
                <a:gs pos="100000">
                  <a:srgbClr val="12568D">
                    <a:alpha val="100000"/>
                  </a:srgbClr>
                </a:gs>
              </a:gsLst>
              <a:lin ang="0"/>
            </a:gradFill>
          </p:spPr>
        </p:sp>
        <p:sp>
          <p:nvSpPr>
            <p:cNvPr name="TextBox 4" id="4"/>
            <p:cNvSpPr txBox="true"/>
            <p:nvPr/>
          </p:nvSpPr>
          <p:spPr>
            <a:xfrm>
              <a:off x="101600" y="0"/>
              <a:ext cx="678988" cy="609600"/>
            </a:xfrm>
            <a:prstGeom prst="rect">
              <a:avLst/>
            </a:prstGeom>
          </p:spPr>
          <p:txBody>
            <a:bodyPr anchor="ctr" rtlCol="false" tIns="50800" lIns="50800" bIns="50800" rIns="50800"/>
            <a:lstStyle/>
            <a:p>
              <a:pPr algn="ctr">
                <a:lnSpc>
                  <a:spcPts val="2639"/>
                </a:lnSpc>
              </a:pPr>
            </a:p>
          </p:txBody>
        </p:sp>
      </p:grpSp>
      <p:grpSp>
        <p:nvGrpSpPr>
          <p:cNvPr name="Group 5" id="5"/>
          <p:cNvGrpSpPr/>
          <p:nvPr/>
        </p:nvGrpSpPr>
        <p:grpSpPr>
          <a:xfrm rot="0">
            <a:off x="-1253478" y="-2427347"/>
            <a:ext cx="4961386" cy="3898425"/>
            <a:chOff x="0" y="0"/>
            <a:chExt cx="468031" cy="367757"/>
          </a:xfrm>
        </p:grpSpPr>
        <p:sp>
          <p:nvSpPr>
            <p:cNvPr name="Freeform 6" id="6"/>
            <p:cNvSpPr/>
            <p:nvPr/>
          </p:nvSpPr>
          <p:spPr>
            <a:xfrm flipH="false" flipV="false" rot="0">
              <a:off x="26234" y="0"/>
              <a:ext cx="415563" cy="367757"/>
            </a:xfrm>
            <a:custGeom>
              <a:avLst/>
              <a:gdLst/>
              <a:ahLst/>
              <a:cxnLst/>
              <a:rect r="r" b="b" t="t" l="l"/>
              <a:pathLst>
                <a:path h="367757" w="415563">
                  <a:moveTo>
                    <a:pt x="240944" y="0"/>
                  </a:moveTo>
                  <a:lnTo>
                    <a:pt x="377819" y="0"/>
                  </a:lnTo>
                  <a:cubicBezTo>
                    <a:pt x="391177" y="0"/>
                    <a:pt x="403540" y="7061"/>
                    <a:pt x="410327" y="18566"/>
                  </a:cubicBezTo>
                  <a:cubicBezTo>
                    <a:pt x="417115" y="30071"/>
                    <a:pt x="417316" y="44306"/>
                    <a:pt x="410855" y="55998"/>
                  </a:cubicBezTo>
                  <a:lnTo>
                    <a:pt x="269538" y="311758"/>
                  </a:lnTo>
                  <a:cubicBezTo>
                    <a:pt x="250448" y="346308"/>
                    <a:pt x="214092" y="367757"/>
                    <a:pt x="174619" y="367757"/>
                  </a:cubicBezTo>
                  <a:lnTo>
                    <a:pt x="37744" y="367757"/>
                  </a:lnTo>
                  <a:cubicBezTo>
                    <a:pt x="24386" y="367757"/>
                    <a:pt x="12023" y="360696"/>
                    <a:pt x="5235" y="349191"/>
                  </a:cubicBezTo>
                  <a:cubicBezTo>
                    <a:pt x="-1552" y="337686"/>
                    <a:pt x="-1753" y="323450"/>
                    <a:pt x="4707" y="311758"/>
                  </a:cubicBezTo>
                  <a:lnTo>
                    <a:pt x="146025" y="55998"/>
                  </a:lnTo>
                  <a:cubicBezTo>
                    <a:pt x="165115" y="21448"/>
                    <a:pt x="201471" y="0"/>
                    <a:pt x="240944" y="0"/>
                  </a:cubicBezTo>
                  <a:close/>
                </a:path>
              </a:pathLst>
            </a:custGeom>
            <a:gradFill rotWithShape="true">
              <a:gsLst>
                <a:gs pos="0">
                  <a:srgbClr val="000000">
                    <a:alpha val="100000"/>
                  </a:srgbClr>
                </a:gs>
                <a:gs pos="100000">
                  <a:srgbClr val="202020">
                    <a:alpha val="100000"/>
                  </a:srgbClr>
                </a:gs>
              </a:gsLst>
              <a:lin ang="5400000"/>
            </a:gradFill>
          </p:spPr>
        </p:sp>
        <p:sp>
          <p:nvSpPr>
            <p:cNvPr name="TextBox 7" id="7"/>
            <p:cNvSpPr txBox="true"/>
            <p:nvPr/>
          </p:nvSpPr>
          <p:spPr>
            <a:xfrm>
              <a:off x="101600" y="0"/>
              <a:ext cx="264831" cy="367757"/>
            </a:xfrm>
            <a:prstGeom prst="rect">
              <a:avLst/>
            </a:prstGeom>
          </p:spPr>
          <p:txBody>
            <a:bodyPr anchor="ctr" rtlCol="false" tIns="50800" lIns="50800" bIns="50800" rIns="50800"/>
            <a:lstStyle/>
            <a:p>
              <a:pPr algn="ctr">
                <a:lnSpc>
                  <a:spcPts val="2639"/>
                </a:lnSpc>
              </a:pPr>
            </a:p>
          </p:txBody>
        </p:sp>
      </p:grpSp>
      <p:sp>
        <p:nvSpPr>
          <p:cNvPr name="Freeform 8" id="8"/>
          <p:cNvSpPr/>
          <p:nvPr/>
        </p:nvSpPr>
        <p:spPr>
          <a:xfrm flipH="false" flipV="false" rot="0">
            <a:off x="-1301345" y="2459903"/>
            <a:ext cx="14944338" cy="7827097"/>
          </a:xfrm>
          <a:custGeom>
            <a:avLst/>
            <a:gdLst/>
            <a:ahLst/>
            <a:cxnLst/>
            <a:rect r="r" b="b" t="t" l="l"/>
            <a:pathLst>
              <a:path h="7827097" w="14944338">
                <a:moveTo>
                  <a:pt x="0" y="0"/>
                </a:moveTo>
                <a:lnTo>
                  <a:pt x="14944338" y="0"/>
                </a:lnTo>
                <a:lnTo>
                  <a:pt x="14944338" y="7827097"/>
                </a:lnTo>
                <a:lnTo>
                  <a:pt x="0" y="7827097"/>
                </a:lnTo>
                <a:lnTo>
                  <a:pt x="0" y="0"/>
                </a:lnTo>
                <a:close/>
              </a:path>
            </a:pathLst>
          </a:custGeom>
          <a:blipFill>
            <a:blip r:embed="rId2"/>
            <a:stretch>
              <a:fillRect l="0" t="0" r="0" b="0"/>
            </a:stretch>
          </a:blipFill>
        </p:spPr>
      </p:sp>
      <p:grpSp>
        <p:nvGrpSpPr>
          <p:cNvPr name="Group 9" id="9"/>
          <p:cNvGrpSpPr/>
          <p:nvPr/>
        </p:nvGrpSpPr>
        <p:grpSpPr>
          <a:xfrm rot="0">
            <a:off x="11411728" y="7673899"/>
            <a:ext cx="4961386" cy="3898425"/>
            <a:chOff x="0" y="0"/>
            <a:chExt cx="468031" cy="367757"/>
          </a:xfrm>
        </p:grpSpPr>
        <p:sp>
          <p:nvSpPr>
            <p:cNvPr name="Freeform 10" id="10"/>
            <p:cNvSpPr/>
            <p:nvPr/>
          </p:nvSpPr>
          <p:spPr>
            <a:xfrm flipH="false" flipV="false" rot="0">
              <a:off x="26234" y="0"/>
              <a:ext cx="415563" cy="367757"/>
            </a:xfrm>
            <a:custGeom>
              <a:avLst/>
              <a:gdLst/>
              <a:ahLst/>
              <a:cxnLst/>
              <a:rect r="r" b="b" t="t" l="l"/>
              <a:pathLst>
                <a:path h="367757" w="415563">
                  <a:moveTo>
                    <a:pt x="240944" y="0"/>
                  </a:moveTo>
                  <a:lnTo>
                    <a:pt x="377819" y="0"/>
                  </a:lnTo>
                  <a:cubicBezTo>
                    <a:pt x="391177" y="0"/>
                    <a:pt x="403540" y="7061"/>
                    <a:pt x="410327" y="18566"/>
                  </a:cubicBezTo>
                  <a:cubicBezTo>
                    <a:pt x="417115" y="30071"/>
                    <a:pt x="417316" y="44306"/>
                    <a:pt x="410855" y="55998"/>
                  </a:cubicBezTo>
                  <a:lnTo>
                    <a:pt x="269538" y="311758"/>
                  </a:lnTo>
                  <a:cubicBezTo>
                    <a:pt x="250448" y="346308"/>
                    <a:pt x="214092" y="367757"/>
                    <a:pt x="174619" y="367757"/>
                  </a:cubicBezTo>
                  <a:lnTo>
                    <a:pt x="37744" y="367757"/>
                  </a:lnTo>
                  <a:cubicBezTo>
                    <a:pt x="24386" y="367757"/>
                    <a:pt x="12023" y="360696"/>
                    <a:pt x="5235" y="349191"/>
                  </a:cubicBezTo>
                  <a:cubicBezTo>
                    <a:pt x="-1552" y="337686"/>
                    <a:pt x="-1753" y="323450"/>
                    <a:pt x="4707" y="311758"/>
                  </a:cubicBezTo>
                  <a:lnTo>
                    <a:pt x="146025" y="55998"/>
                  </a:lnTo>
                  <a:cubicBezTo>
                    <a:pt x="165115" y="21448"/>
                    <a:pt x="201471" y="0"/>
                    <a:pt x="240944" y="0"/>
                  </a:cubicBezTo>
                  <a:close/>
                </a:path>
              </a:pathLst>
            </a:custGeom>
            <a:gradFill rotWithShape="true">
              <a:gsLst>
                <a:gs pos="0">
                  <a:srgbClr val="000000">
                    <a:alpha val="100000"/>
                  </a:srgbClr>
                </a:gs>
                <a:gs pos="100000">
                  <a:srgbClr val="202020">
                    <a:alpha val="100000"/>
                  </a:srgbClr>
                </a:gs>
              </a:gsLst>
              <a:lin ang="5400000"/>
            </a:gradFill>
          </p:spPr>
        </p:sp>
        <p:sp>
          <p:nvSpPr>
            <p:cNvPr name="TextBox 11" id="11"/>
            <p:cNvSpPr txBox="true"/>
            <p:nvPr/>
          </p:nvSpPr>
          <p:spPr>
            <a:xfrm>
              <a:off x="101600" y="0"/>
              <a:ext cx="264831" cy="367757"/>
            </a:xfrm>
            <a:prstGeom prst="rect">
              <a:avLst/>
            </a:prstGeom>
          </p:spPr>
          <p:txBody>
            <a:bodyPr anchor="ctr" rtlCol="false" tIns="50800" lIns="50800" bIns="50800" rIns="50800"/>
            <a:lstStyle/>
            <a:p>
              <a:pPr algn="ctr">
                <a:lnSpc>
                  <a:spcPts val="2639"/>
                </a:lnSpc>
              </a:pPr>
            </a:p>
          </p:txBody>
        </p:sp>
      </p:grpSp>
      <p:grpSp>
        <p:nvGrpSpPr>
          <p:cNvPr name="Group 12" id="12"/>
          <p:cNvGrpSpPr/>
          <p:nvPr/>
        </p:nvGrpSpPr>
        <p:grpSpPr>
          <a:xfrm rot="0">
            <a:off x="11533896" y="-1242000"/>
            <a:ext cx="12085326" cy="10385827"/>
            <a:chOff x="0" y="0"/>
            <a:chExt cx="812800" cy="698500"/>
          </a:xfrm>
        </p:grpSpPr>
        <p:sp>
          <p:nvSpPr>
            <p:cNvPr name="Freeform 13" id="13"/>
            <p:cNvSpPr/>
            <p:nvPr/>
          </p:nvSpPr>
          <p:spPr>
            <a:xfrm flipH="false" flipV="false" rot="0">
              <a:off x="6048" y="0"/>
              <a:ext cx="800704" cy="698500"/>
            </a:xfrm>
            <a:custGeom>
              <a:avLst/>
              <a:gdLst/>
              <a:ahLst/>
              <a:cxnLst/>
              <a:rect r="r" b="b" t="t" l="l"/>
              <a:pathLst>
                <a:path h="698500" w="800704">
                  <a:moveTo>
                    <a:pt x="795477" y="368630"/>
                  </a:moveTo>
                  <a:lnTo>
                    <a:pt x="614827" y="679120"/>
                  </a:lnTo>
                  <a:cubicBezTo>
                    <a:pt x="607847" y="691119"/>
                    <a:pt x="595012" y="698500"/>
                    <a:pt x="581131" y="698500"/>
                  </a:cubicBezTo>
                  <a:lnTo>
                    <a:pt x="219573" y="698500"/>
                  </a:lnTo>
                  <a:cubicBezTo>
                    <a:pt x="205692" y="698500"/>
                    <a:pt x="192857" y="691119"/>
                    <a:pt x="185877" y="679120"/>
                  </a:cubicBezTo>
                  <a:lnTo>
                    <a:pt x="5227" y="368630"/>
                  </a:lnTo>
                  <a:cubicBezTo>
                    <a:pt x="-1743" y="356650"/>
                    <a:pt x="-1743" y="341850"/>
                    <a:pt x="5227" y="329870"/>
                  </a:cubicBezTo>
                  <a:lnTo>
                    <a:pt x="185877" y="19380"/>
                  </a:lnTo>
                  <a:cubicBezTo>
                    <a:pt x="192857" y="7381"/>
                    <a:pt x="205692" y="0"/>
                    <a:pt x="219573" y="0"/>
                  </a:cubicBezTo>
                  <a:lnTo>
                    <a:pt x="581131" y="0"/>
                  </a:lnTo>
                  <a:cubicBezTo>
                    <a:pt x="595012" y="0"/>
                    <a:pt x="607847" y="7381"/>
                    <a:pt x="614827" y="19380"/>
                  </a:cubicBezTo>
                  <a:lnTo>
                    <a:pt x="795477" y="329870"/>
                  </a:lnTo>
                  <a:cubicBezTo>
                    <a:pt x="802447" y="341850"/>
                    <a:pt x="802447" y="356650"/>
                    <a:pt x="795477" y="368630"/>
                  </a:cubicBezTo>
                  <a:close/>
                </a:path>
              </a:pathLst>
            </a:custGeom>
            <a:blipFill>
              <a:blip r:embed="rId3"/>
              <a:stretch>
                <a:fillRect l="-8449" t="0" r="-8449" b="0"/>
              </a:stretch>
            </a:blipFill>
          </p:spPr>
        </p:sp>
      </p:grpSp>
      <p:grpSp>
        <p:nvGrpSpPr>
          <p:cNvPr name="Group 14" id="14"/>
          <p:cNvGrpSpPr/>
          <p:nvPr/>
        </p:nvGrpSpPr>
        <p:grpSpPr>
          <a:xfrm rot="0">
            <a:off x="17037291" y="9143827"/>
            <a:ext cx="539268" cy="530539"/>
            <a:chOff x="0" y="0"/>
            <a:chExt cx="142029" cy="139730"/>
          </a:xfrm>
        </p:grpSpPr>
        <p:sp>
          <p:nvSpPr>
            <p:cNvPr name="Freeform 15" id="15"/>
            <p:cNvSpPr/>
            <p:nvPr/>
          </p:nvSpPr>
          <p:spPr>
            <a:xfrm flipH="false" flipV="false" rot="0">
              <a:off x="0" y="0"/>
              <a:ext cx="142029" cy="139730"/>
            </a:xfrm>
            <a:custGeom>
              <a:avLst/>
              <a:gdLst/>
              <a:ahLst/>
              <a:cxnLst/>
              <a:rect r="r" b="b" t="t" l="l"/>
              <a:pathLst>
                <a:path h="139730" w="142029">
                  <a:moveTo>
                    <a:pt x="69865" y="0"/>
                  </a:moveTo>
                  <a:lnTo>
                    <a:pt x="72164" y="0"/>
                  </a:lnTo>
                  <a:cubicBezTo>
                    <a:pt x="90694" y="0"/>
                    <a:pt x="108464" y="7361"/>
                    <a:pt x="121566" y="20463"/>
                  </a:cubicBezTo>
                  <a:cubicBezTo>
                    <a:pt x="134669" y="33565"/>
                    <a:pt x="142029" y="51336"/>
                    <a:pt x="142029" y="69865"/>
                  </a:cubicBezTo>
                  <a:lnTo>
                    <a:pt x="142029" y="69865"/>
                  </a:lnTo>
                  <a:cubicBezTo>
                    <a:pt x="142029" y="88395"/>
                    <a:pt x="134669" y="106165"/>
                    <a:pt x="121566" y="119267"/>
                  </a:cubicBezTo>
                  <a:cubicBezTo>
                    <a:pt x="108464" y="132370"/>
                    <a:pt x="90694" y="139730"/>
                    <a:pt x="72164" y="139730"/>
                  </a:cubicBezTo>
                  <a:lnTo>
                    <a:pt x="69865" y="139730"/>
                  </a:lnTo>
                  <a:cubicBezTo>
                    <a:pt x="51336" y="139730"/>
                    <a:pt x="33565" y="132370"/>
                    <a:pt x="20463" y="119267"/>
                  </a:cubicBezTo>
                  <a:cubicBezTo>
                    <a:pt x="7361" y="106165"/>
                    <a:pt x="0" y="88395"/>
                    <a:pt x="0" y="69865"/>
                  </a:cubicBezTo>
                  <a:lnTo>
                    <a:pt x="0" y="69865"/>
                  </a:lnTo>
                  <a:cubicBezTo>
                    <a:pt x="0" y="51336"/>
                    <a:pt x="7361" y="33565"/>
                    <a:pt x="20463" y="20463"/>
                  </a:cubicBezTo>
                  <a:cubicBezTo>
                    <a:pt x="33565" y="7361"/>
                    <a:pt x="51336" y="0"/>
                    <a:pt x="69865" y="0"/>
                  </a:cubicBezTo>
                  <a:close/>
                </a:path>
              </a:pathLst>
            </a:custGeom>
            <a:solidFill>
              <a:srgbClr val="FDB713"/>
            </a:solidFill>
          </p:spPr>
        </p:sp>
        <p:sp>
          <p:nvSpPr>
            <p:cNvPr name="TextBox 16" id="16"/>
            <p:cNvSpPr txBox="true"/>
            <p:nvPr/>
          </p:nvSpPr>
          <p:spPr>
            <a:xfrm>
              <a:off x="0" y="0"/>
              <a:ext cx="142029" cy="139730"/>
            </a:xfrm>
            <a:prstGeom prst="rect">
              <a:avLst/>
            </a:prstGeom>
          </p:spPr>
          <p:txBody>
            <a:bodyPr anchor="ctr" rtlCol="false" tIns="50800" lIns="50800" bIns="50800" rIns="50800"/>
            <a:lstStyle/>
            <a:p>
              <a:pPr algn="ctr">
                <a:lnSpc>
                  <a:spcPts val="2639"/>
                </a:lnSpc>
              </a:pPr>
            </a:p>
          </p:txBody>
        </p:sp>
      </p:grpSp>
      <p:sp>
        <p:nvSpPr>
          <p:cNvPr name="TextBox 17" id="17"/>
          <p:cNvSpPr txBox="true"/>
          <p:nvPr/>
        </p:nvSpPr>
        <p:spPr>
          <a:xfrm rot="0">
            <a:off x="713390" y="1461552"/>
            <a:ext cx="7845032" cy="1623107"/>
          </a:xfrm>
          <a:prstGeom prst="rect">
            <a:avLst/>
          </a:prstGeom>
        </p:spPr>
        <p:txBody>
          <a:bodyPr anchor="t" rtlCol="false" tIns="0" lIns="0" bIns="0" rIns="0">
            <a:spAutoFit/>
          </a:bodyPr>
          <a:lstStyle/>
          <a:p>
            <a:pPr algn="l">
              <a:lnSpc>
                <a:spcPts val="6352"/>
              </a:lnSpc>
            </a:pPr>
            <a:r>
              <a:rPr lang="en-US" sz="5293">
                <a:solidFill>
                  <a:srgbClr val="211B20"/>
                </a:solidFill>
                <a:latin typeface="Norwester"/>
                <a:ea typeface="Norwester"/>
                <a:cs typeface="Norwester"/>
                <a:sym typeface="Norwester"/>
              </a:rPr>
              <a:t>PERANCANGAN RANGKAIAN DI TINKERCAD</a:t>
            </a:r>
          </a:p>
        </p:txBody>
      </p:sp>
      <p:sp>
        <p:nvSpPr>
          <p:cNvPr name="TextBox 18" id="18"/>
          <p:cNvSpPr txBox="true"/>
          <p:nvPr/>
        </p:nvSpPr>
        <p:spPr>
          <a:xfrm rot="0">
            <a:off x="16985042" y="9220200"/>
            <a:ext cx="456776" cy="339692"/>
          </a:xfrm>
          <a:prstGeom prst="rect">
            <a:avLst/>
          </a:prstGeom>
        </p:spPr>
        <p:txBody>
          <a:bodyPr anchor="t" rtlCol="false" tIns="0" lIns="0" bIns="0" rIns="0">
            <a:spAutoFit/>
          </a:bodyPr>
          <a:lstStyle/>
          <a:p>
            <a:pPr algn="r">
              <a:lnSpc>
                <a:spcPts val="2799"/>
              </a:lnSpc>
            </a:pPr>
            <a:r>
              <a:rPr lang="en-US" b="true" sz="1999">
                <a:solidFill>
                  <a:srgbClr val="000000"/>
                </a:solidFill>
                <a:latin typeface="Inter Bold"/>
                <a:ea typeface="Inter Bold"/>
                <a:cs typeface="Inter Bold"/>
                <a:sym typeface="Inter Bold"/>
              </a:rPr>
              <a:t>02</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642993" y="5971343"/>
            <a:ext cx="6762009" cy="4672613"/>
            <a:chOff x="0" y="0"/>
            <a:chExt cx="882188" cy="609600"/>
          </a:xfrm>
        </p:grpSpPr>
        <p:sp>
          <p:nvSpPr>
            <p:cNvPr name="Freeform 3" id="3"/>
            <p:cNvSpPr/>
            <p:nvPr/>
          </p:nvSpPr>
          <p:spPr>
            <a:xfrm flipH="false" flipV="false" rot="0">
              <a:off x="0" y="0"/>
              <a:ext cx="882188" cy="609600"/>
            </a:xfrm>
            <a:custGeom>
              <a:avLst/>
              <a:gdLst/>
              <a:ahLst/>
              <a:cxnLst/>
              <a:rect r="r" b="b" t="t" l="l"/>
              <a:pathLst>
                <a:path h="609600" w="882188">
                  <a:moveTo>
                    <a:pt x="203200" y="0"/>
                  </a:moveTo>
                  <a:lnTo>
                    <a:pt x="882188" y="0"/>
                  </a:lnTo>
                  <a:lnTo>
                    <a:pt x="678988" y="609600"/>
                  </a:lnTo>
                  <a:lnTo>
                    <a:pt x="0" y="609600"/>
                  </a:lnTo>
                  <a:lnTo>
                    <a:pt x="203200" y="0"/>
                  </a:lnTo>
                  <a:close/>
                </a:path>
              </a:pathLst>
            </a:custGeom>
            <a:gradFill rotWithShape="true">
              <a:gsLst>
                <a:gs pos="0">
                  <a:srgbClr val="FDB713">
                    <a:alpha val="100000"/>
                  </a:srgbClr>
                </a:gs>
                <a:gs pos="100000">
                  <a:srgbClr val="12568D">
                    <a:alpha val="100000"/>
                  </a:srgbClr>
                </a:gs>
              </a:gsLst>
              <a:lin ang="0"/>
            </a:gradFill>
          </p:spPr>
        </p:sp>
        <p:sp>
          <p:nvSpPr>
            <p:cNvPr name="TextBox 4" id="4"/>
            <p:cNvSpPr txBox="true"/>
            <p:nvPr/>
          </p:nvSpPr>
          <p:spPr>
            <a:xfrm>
              <a:off x="101600" y="0"/>
              <a:ext cx="678988" cy="609600"/>
            </a:xfrm>
            <a:prstGeom prst="rect">
              <a:avLst/>
            </a:prstGeom>
          </p:spPr>
          <p:txBody>
            <a:bodyPr anchor="ctr" rtlCol="false" tIns="50800" lIns="50800" bIns="50800" rIns="50800"/>
            <a:lstStyle/>
            <a:p>
              <a:pPr algn="ctr">
                <a:lnSpc>
                  <a:spcPts val="2639"/>
                </a:lnSpc>
              </a:pPr>
            </a:p>
          </p:txBody>
        </p:sp>
      </p:grpSp>
      <p:grpSp>
        <p:nvGrpSpPr>
          <p:cNvPr name="Group 5" id="5"/>
          <p:cNvGrpSpPr/>
          <p:nvPr/>
        </p:nvGrpSpPr>
        <p:grpSpPr>
          <a:xfrm rot="0">
            <a:off x="-1253478" y="-2427347"/>
            <a:ext cx="4961386" cy="3898425"/>
            <a:chOff x="0" y="0"/>
            <a:chExt cx="468031" cy="367757"/>
          </a:xfrm>
        </p:grpSpPr>
        <p:sp>
          <p:nvSpPr>
            <p:cNvPr name="Freeform 6" id="6"/>
            <p:cNvSpPr/>
            <p:nvPr/>
          </p:nvSpPr>
          <p:spPr>
            <a:xfrm flipH="false" flipV="false" rot="0">
              <a:off x="26234" y="0"/>
              <a:ext cx="415563" cy="367757"/>
            </a:xfrm>
            <a:custGeom>
              <a:avLst/>
              <a:gdLst/>
              <a:ahLst/>
              <a:cxnLst/>
              <a:rect r="r" b="b" t="t" l="l"/>
              <a:pathLst>
                <a:path h="367757" w="415563">
                  <a:moveTo>
                    <a:pt x="240944" y="0"/>
                  </a:moveTo>
                  <a:lnTo>
                    <a:pt x="377819" y="0"/>
                  </a:lnTo>
                  <a:cubicBezTo>
                    <a:pt x="391177" y="0"/>
                    <a:pt x="403540" y="7061"/>
                    <a:pt x="410327" y="18566"/>
                  </a:cubicBezTo>
                  <a:cubicBezTo>
                    <a:pt x="417115" y="30071"/>
                    <a:pt x="417316" y="44306"/>
                    <a:pt x="410855" y="55998"/>
                  </a:cubicBezTo>
                  <a:lnTo>
                    <a:pt x="269538" y="311758"/>
                  </a:lnTo>
                  <a:cubicBezTo>
                    <a:pt x="250448" y="346308"/>
                    <a:pt x="214092" y="367757"/>
                    <a:pt x="174619" y="367757"/>
                  </a:cubicBezTo>
                  <a:lnTo>
                    <a:pt x="37744" y="367757"/>
                  </a:lnTo>
                  <a:cubicBezTo>
                    <a:pt x="24386" y="367757"/>
                    <a:pt x="12023" y="360696"/>
                    <a:pt x="5235" y="349191"/>
                  </a:cubicBezTo>
                  <a:cubicBezTo>
                    <a:pt x="-1552" y="337686"/>
                    <a:pt x="-1753" y="323450"/>
                    <a:pt x="4707" y="311758"/>
                  </a:cubicBezTo>
                  <a:lnTo>
                    <a:pt x="146025" y="55998"/>
                  </a:lnTo>
                  <a:cubicBezTo>
                    <a:pt x="165115" y="21448"/>
                    <a:pt x="201471" y="0"/>
                    <a:pt x="240944" y="0"/>
                  </a:cubicBezTo>
                  <a:close/>
                </a:path>
              </a:pathLst>
            </a:custGeom>
            <a:gradFill rotWithShape="true">
              <a:gsLst>
                <a:gs pos="0">
                  <a:srgbClr val="000000">
                    <a:alpha val="100000"/>
                  </a:srgbClr>
                </a:gs>
                <a:gs pos="100000">
                  <a:srgbClr val="202020">
                    <a:alpha val="100000"/>
                  </a:srgbClr>
                </a:gs>
              </a:gsLst>
              <a:lin ang="5400000"/>
            </a:gradFill>
          </p:spPr>
        </p:sp>
        <p:sp>
          <p:nvSpPr>
            <p:cNvPr name="TextBox 7" id="7"/>
            <p:cNvSpPr txBox="true"/>
            <p:nvPr/>
          </p:nvSpPr>
          <p:spPr>
            <a:xfrm>
              <a:off x="101600" y="0"/>
              <a:ext cx="264831" cy="367757"/>
            </a:xfrm>
            <a:prstGeom prst="rect">
              <a:avLst/>
            </a:prstGeom>
          </p:spPr>
          <p:txBody>
            <a:bodyPr anchor="ctr" rtlCol="false" tIns="50800" lIns="50800" bIns="50800" rIns="50800"/>
            <a:lstStyle/>
            <a:p>
              <a:pPr algn="ctr">
                <a:lnSpc>
                  <a:spcPts val="2639"/>
                </a:lnSpc>
              </a:pPr>
            </a:p>
          </p:txBody>
        </p:sp>
      </p:grpSp>
      <p:grpSp>
        <p:nvGrpSpPr>
          <p:cNvPr name="Group 8" id="8"/>
          <p:cNvGrpSpPr/>
          <p:nvPr/>
        </p:nvGrpSpPr>
        <p:grpSpPr>
          <a:xfrm rot="0">
            <a:off x="11411728" y="7673899"/>
            <a:ext cx="4961386" cy="3898425"/>
            <a:chOff x="0" y="0"/>
            <a:chExt cx="468031" cy="367757"/>
          </a:xfrm>
        </p:grpSpPr>
        <p:sp>
          <p:nvSpPr>
            <p:cNvPr name="Freeform 9" id="9"/>
            <p:cNvSpPr/>
            <p:nvPr/>
          </p:nvSpPr>
          <p:spPr>
            <a:xfrm flipH="false" flipV="false" rot="0">
              <a:off x="26234" y="0"/>
              <a:ext cx="415563" cy="367757"/>
            </a:xfrm>
            <a:custGeom>
              <a:avLst/>
              <a:gdLst/>
              <a:ahLst/>
              <a:cxnLst/>
              <a:rect r="r" b="b" t="t" l="l"/>
              <a:pathLst>
                <a:path h="367757" w="415563">
                  <a:moveTo>
                    <a:pt x="240944" y="0"/>
                  </a:moveTo>
                  <a:lnTo>
                    <a:pt x="377819" y="0"/>
                  </a:lnTo>
                  <a:cubicBezTo>
                    <a:pt x="391177" y="0"/>
                    <a:pt x="403540" y="7061"/>
                    <a:pt x="410327" y="18566"/>
                  </a:cubicBezTo>
                  <a:cubicBezTo>
                    <a:pt x="417115" y="30071"/>
                    <a:pt x="417316" y="44306"/>
                    <a:pt x="410855" y="55998"/>
                  </a:cubicBezTo>
                  <a:lnTo>
                    <a:pt x="269538" y="311758"/>
                  </a:lnTo>
                  <a:cubicBezTo>
                    <a:pt x="250448" y="346308"/>
                    <a:pt x="214092" y="367757"/>
                    <a:pt x="174619" y="367757"/>
                  </a:cubicBezTo>
                  <a:lnTo>
                    <a:pt x="37744" y="367757"/>
                  </a:lnTo>
                  <a:cubicBezTo>
                    <a:pt x="24386" y="367757"/>
                    <a:pt x="12023" y="360696"/>
                    <a:pt x="5235" y="349191"/>
                  </a:cubicBezTo>
                  <a:cubicBezTo>
                    <a:pt x="-1552" y="337686"/>
                    <a:pt x="-1753" y="323450"/>
                    <a:pt x="4707" y="311758"/>
                  </a:cubicBezTo>
                  <a:lnTo>
                    <a:pt x="146025" y="55998"/>
                  </a:lnTo>
                  <a:cubicBezTo>
                    <a:pt x="165115" y="21448"/>
                    <a:pt x="201471" y="0"/>
                    <a:pt x="240944" y="0"/>
                  </a:cubicBezTo>
                  <a:close/>
                </a:path>
              </a:pathLst>
            </a:custGeom>
            <a:gradFill rotWithShape="true">
              <a:gsLst>
                <a:gs pos="0">
                  <a:srgbClr val="000000">
                    <a:alpha val="100000"/>
                  </a:srgbClr>
                </a:gs>
                <a:gs pos="100000">
                  <a:srgbClr val="202020">
                    <a:alpha val="100000"/>
                  </a:srgbClr>
                </a:gs>
              </a:gsLst>
              <a:lin ang="5400000"/>
            </a:gradFill>
          </p:spPr>
        </p:sp>
        <p:sp>
          <p:nvSpPr>
            <p:cNvPr name="TextBox 10" id="10"/>
            <p:cNvSpPr txBox="true"/>
            <p:nvPr/>
          </p:nvSpPr>
          <p:spPr>
            <a:xfrm>
              <a:off x="101600" y="0"/>
              <a:ext cx="264831" cy="367757"/>
            </a:xfrm>
            <a:prstGeom prst="rect">
              <a:avLst/>
            </a:prstGeom>
          </p:spPr>
          <p:txBody>
            <a:bodyPr anchor="ctr" rtlCol="false" tIns="50800" lIns="50800" bIns="50800" rIns="50800"/>
            <a:lstStyle/>
            <a:p>
              <a:pPr algn="ctr">
                <a:lnSpc>
                  <a:spcPts val="2639"/>
                </a:lnSpc>
              </a:pPr>
            </a:p>
          </p:txBody>
        </p:sp>
      </p:grpSp>
      <p:grpSp>
        <p:nvGrpSpPr>
          <p:cNvPr name="Group 11" id="11"/>
          <p:cNvGrpSpPr/>
          <p:nvPr/>
        </p:nvGrpSpPr>
        <p:grpSpPr>
          <a:xfrm rot="0">
            <a:off x="10330451" y="-976731"/>
            <a:ext cx="12085326" cy="10385827"/>
            <a:chOff x="0" y="0"/>
            <a:chExt cx="812800" cy="698500"/>
          </a:xfrm>
        </p:grpSpPr>
        <p:sp>
          <p:nvSpPr>
            <p:cNvPr name="Freeform 12" id="12"/>
            <p:cNvSpPr/>
            <p:nvPr/>
          </p:nvSpPr>
          <p:spPr>
            <a:xfrm flipH="false" flipV="false" rot="0">
              <a:off x="6048" y="0"/>
              <a:ext cx="800704" cy="698500"/>
            </a:xfrm>
            <a:custGeom>
              <a:avLst/>
              <a:gdLst/>
              <a:ahLst/>
              <a:cxnLst/>
              <a:rect r="r" b="b" t="t" l="l"/>
              <a:pathLst>
                <a:path h="698500" w="800704">
                  <a:moveTo>
                    <a:pt x="795477" y="368630"/>
                  </a:moveTo>
                  <a:lnTo>
                    <a:pt x="614827" y="679120"/>
                  </a:lnTo>
                  <a:cubicBezTo>
                    <a:pt x="607847" y="691119"/>
                    <a:pt x="595012" y="698500"/>
                    <a:pt x="581131" y="698500"/>
                  </a:cubicBezTo>
                  <a:lnTo>
                    <a:pt x="219573" y="698500"/>
                  </a:lnTo>
                  <a:cubicBezTo>
                    <a:pt x="205692" y="698500"/>
                    <a:pt x="192857" y="691119"/>
                    <a:pt x="185877" y="679120"/>
                  </a:cubicBezTo>
                  <a:lnTo>
                    <a:pt x="5227" y="368630"/>
                  </a:lnTo>
                  <a:cubicBezTo>
                    <a:pt x="-1743" y="356650"/>
                    <a:pt x="-1743" y="341850"/>
                    <a:pt x="5227" y="329870"/>
                  </a:cubicBezTo>
                  <a:lnTo>
                    <a:pt x="185877" y="19380"/>
                  </a:lnTo>
                  <a:cubicBezTo>
                    <a:pt x="192857" y="7381"/>
                    <a:pt x="205692" y="0"/>
                    <a:pt x="219573" y="0"/>
                  </a:cubicBezTo>
                  <a:lnTo>
                    <a:pt x="581131" y="0"/>
                  </a:lnTo>
                  <a:cubicBezTo>
                    <a:pt x="595012" y="0"/>
                    <a:pt x="607847" y="7381"/>
                    <a:pt x="614827" y="19380"/>
                  </a:cubicBezTo>
                  <a:lnTo>
                    <a:pt x="795477" y="329870"/>
                  </a:lnTo>
                  <a:cubicBezTo>
                    <a:pt x="802447" y="341850"/>
                    <a:pt x="802447" y="356650"/>
                    <a:pt x="795477" y="368630"/>
                  </a:cubicBezTo>
                  <a:close/>
                </a:path>
              </a:pathLst>
            </a:custGeom>
            <a:blipFill>
              <a:blip r:embed="rId2"/>
              <a:stretch>
                <a:fillRect l="-8449" t="0" r="-8449" b="0"/>
              </a:stretch>
            </a:blipFill>
          </p:spPr>
        </p:sp>
      </p:grpSp>
      <p:grpSp>
        <p:nvGrpSpPr>
          <p:cNvPr name="Group 13" id="13"/>
          <p:cNvGrpSpPr/>
          <p:nvPr/>
        </p:nvGrpSpPr>
        <p:grpSpPr>
          <a:xfrm rot="0">
            <a:off x="17037291" y="9143827"/>
            <a:ext cx="539268" cy="530539"/>
            <a:chOff x="0" y="0"/>
            <a:chExt cx="142029" cy="139730"/>
          </a:xfrm>
        </p:grpSpPr>
        <p:sp>
          <p:nvSpPr>
            <p:cNvPr name="Freeform 14" id="14"/>
            <p:cNvSpPr/>
            <p:nvPr/>
          </p:nvSpPr>
          <p:spPr>
            <a:xfrm flipH="false" flipV="false" rot="0">
              <a:off x="0" y="0"/>
              <a:ext cx="142029" cy="139730"/>
            </a:xfrm>
            <a:custGeom>
              <a:avLst/>
              <a:gdLst/>
              <a:ahLst/>
              <a:cxnLst/>
              <a:rect r="r" b="b" t="t" l="l"/>
              <a:pathLst>
                <a:path h="139730" w="142029">
                  <a:moveTo>
                    <a:pt x="69865" y="0"/>
                  </a:moveTo>
                  <a:lnTo>
                    <a:pt x="72164" y="0"/>
                  </a:lnTo>
                  <a:cubicBezTo>
                    <a:pt x="90694" y="0"/>
                    <a:pt x="108464" y="7361"/>
                    <a:pt x="121566" y="20463"/>
                  </a:cubicBezTo>
                  <a:cubicBezTo>
                    <a:pt x="134669" y="33565"/>
                    <a:pt x="142029" y="51336"/>
                    <a:pt x="142029" y="69865"/>
                  </a:cubicBezTo>
                  <a:lnTo>
                    <a:pt x="142029" y="69865"/>
                  </a:lnTo>
                  <a:cubicBezTo>
                    <a:pt x="142029" y="88395"/>
                    <a:pt x="134669" y="106165"/>
                    <a:pt x="121566" y="119267"/>
                  </a:cubicBezTo>
                  <a:cubicBezTo>
                    <a:pt x="108464" y="132370"/>
                    <a:pt x="90694" y="139730"/>
                    <a:pt x="72164" y="139730"/>
                  </a:cubicBezTo>
                  <a:lnTo>
                    <a:pt x="69865" y="139730"/>
                  </a:lnTo>
                  <a:cubicBezTo>
                    <a:pt x="51336" y="139730"/>
                    <a:pt x="33565" y="132370"/>
                    <a:pt x="20463" y="119267"/>
                  </a:cubicBezTo>
                  <a:cubicBezTo>
                    <a:pt x="7361" y="106165"/>
                    <a:pt x="0" y="88395"/>
                    <a:pt x="0" y="69865"/>
                  </a:cubicBezTo>
                  <a:lnTo>
                    <a:pt x="0" y="69865"/>
                  </a:lnTo>
                  <a:cubicBezTo>
                    <a:pt x="0" y="51336"/>
                    <a:pt x="7361" y="33565"/>
                    <a:pt x="20463" y="20463"/>
                  </a:cubicBezTo>
                  <a:cubicBezTo>
                    <a:pt x="33565" y="7361"/>
                    <a:pt x="51336" y="0"/>
                    <a:pt x="69865" y="0"/>
                  </a:cubicBezTo>
                  <a:close/>
                </a:path>
              </a:pathLst>
            </a:custGeom>
            <a:solidFill>
              <a:srgbClr val="FDB713"/>
            </a:solidFill>
          </p:spPr>
        </p:sp>
        <p:sp>
          <p:nvSpPr>
            <p:cNvPr name="TextBox 15" id="15"/>
            <p:cNvSpPr txBox="true"/>
            <p:nvPr/>
          </p:nvSpPr>
          <p:spPr>
            <a:xfrm>
              <a:off x="0" y="0"/>
              <a:ext cx="142029" cy="139730"/>
            </a:xfrm>
            <a:prstGeom prst="rect">
              <a:avLst/>
            </a:prstGeom>
          </p:spPr>
          <p:txBody>
            <a:bodyPr anchor="ctr" rtlCol="false" tIns="50800" lIns="50800" bIns="50800" rIns="50800"/>
            <a:lstStyle/>
            <a:p>
              <a:pPr algn="ctr">
                <a:lnSpc>
                  <a:spcPts val="2639"/>
                </a:lnSpc>
              </a:pPr>
            </a:p>
          </p:txBody>
        </p:sp>
      </p:grpSp>
      <p:sp>
        <p:nvSpPr>
          <p:cNvPr name="TextBox 16" id="16"/>
          <p:cNvSpPr txBox="true"/>
          <p:nvPr/>
        </p:nvSpPr>
        <p:spPr>
          <a:xfrm rot="0">
            <a:off x="1864072" y="654762"/>
            <a:ext cx="7845032" cy="1623107"/>
          </a:xfrm>
          <a:prstGeom prst="rect">
            <a:avLst/>
          </a:prstGeom>
        </p:spPr>
        <p:txBody>
          <a:bodyPr anchor="t" rtlCol="false" tIns="0" lIns="0" bIns="0" rIns="0">
            <a:spAutoFit/>
          </a:bodyPr>
          <a:lstStyle/>
          <a:p>
            <a:pPr algn="l">
              <a:lnSpc>
                <a:spcPts val="6352"/>
              </a:lnSpc>
            </a:pPr>
            <a:r>
              <a:rPr lang="en-US" sz="5293">
                <a:solidFill>
                  <a:srgbClr val="211B20"/>
                </a:solidFill>
                <a:latin typeface="Norwester"/>
                <a:ea typeface="Norwester"/>
                <a:cs typeface="Norwester"/>
                <a:sym typeface="Norwester"/>
              </a:rPr>
              <a:t>PERANCANGAN RANGKAIAN DI TINKERCAD</a:t>
            </a:r>
          </a:p>
        </p:txBody>
      </p:sp>
      <p:sp>
        <p:nvSpPr>
          <p:cNvPr name="TextBox 17" id="17"/>
          <p:cNvSpPr txBox="true"/>
          <p:nvPr/>
        </p:nvSpPr>
        <p:spPr>
          <a:xfrm rot="0">
            <a:off x="16985042" y="9220200"/>
            <a:ext cx="456776" cy="339692"/>
          </a:xfrm>
          <a:prstGeom prst="rect">
            <a:avLst/>
          </a:prstGeom>
        </p:spPr>
        <p:txBody>
          <a:bodyPr anchor="t" rtlCol="false" tIns="0" lIns="0" bIns="0" rIns="0">
            <a:spAutoFit/>
          </a:bodyPr>
          <a:lstStyle/>
          <a:p>
            <a:pPr algn="r">
              <a:lnSpc>
                <a:spcPts val="2799"/>
              </a:lnSpc>
            </a:pPr>
            <a:r>
              <a:rPr lang="en-US" b="true" sz="1999">
                <a:solidFill>
                  <a:srgbClr val="000000"/>
                </a:solidFill>
                <a:latin typeface="Inter Bold"/>
                <a:ea typeface="Inter Bold"/>
                <a:cs typeface="Inter Bold"/>
                <a:sym typeface="Inter Bold"/>
              </a:rPr>
              <a:t>02</a:t>
            </a:r>
          </a:p>
        </p:txBody>
      </p:sp>
      <p:graphicFrame>
        <p:nvGraphicFramePr>
          <p:cNvPr name="Table 18" id="18"/>
          <p:cNvGraphicFramePr>
            <a:graphicFrameLocks noGrp="true"/>
          </p:cNvGraphicFramePr>
          <p:nvPr/>
        </p:nvGraphicFramePr>
        <p:xfrm>
          <a:off x="151510" y="2475374"/>
          <a:ext cx="10834536" cy="7524750"/>
        </p:xfrm>
        <a:graphic>
          <a:graphicData uri="http://schemas.openxmlformats.org/drawingml/2006/table">
            <a:tbl>
              <a:tblPr/>
              <a:tblGrid>
                <a:gridCol w="2166907"/>
                <a:gridCol w="2166907"/>
                <a:gridCol w="2166907"/>
                <a:gridCol w="2166907"/>
                <a:gridCol w="2166907"/>
              </a:tblGrid>
              <a:tr h="371946">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No</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Nama Komponen</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Pin Arduino</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Jenis Pin Arduino</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Pin Komponen</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r>
              <a:tr h="371946">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1</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LCD I2C</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5V</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Power</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VCC</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r>
              <a:tr h="410094">
                <a:tc>
                  <a:txBody>
                    <a:bodyPr anchor="t" rtlCol="false"/>
                    <a:lstStyle/>
                    <a:p>
                      <a:pPr algn="ctr">
                        <a:lnSpc>
                          <a:spcPts val="1679"/>
                        </a:lnSpc>
                        <a:defRPr/>
                      </a:pP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679"/>
                        </a:lnSpc>
                        <a:defRPr/>
                      </a:pP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GND</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Ground</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GND</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r>
              <a:tr h="410094">
                <a:tc>
                  <a:txBody>
                    <a:bodyPr anchor="t" rtlCol="false"/>
                    <a:lstStyle/>
                    <a:p>
                      <a:pPr algn="ctr">
                        <a:lnSpc>
                          <a:spcPts val="1679"/>
                        </a:lnSpc>
                        <a:defRPr/>
                      </a:pP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679"/>
                        </a:lnSpc>
                        <a:defRPr/>
                      </a:pP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A4</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SDA (I2C)</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SDA</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r>
              <a:tr h="410094">
                <a:tc>
                  <a:txBody>
                    <a:bodyPr anchor="t" rtlCol="false"/>
                    <a:lstStyle/>
                    <a:p>
                      <a:pPr algn="ctr">
                        <a:lnSpc>
                          <a:spcPts val="1679"/>
                        </a:lnSpc>
                        <a:defRPr/>
                      </a:pP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679"/>
                        </a:lnSpc>
                        <a:defRPr/>
                      </a:pP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A5</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SCL (I2C)</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SCL</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r>
              <a:tr h="371946">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2</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Sensor Ultrasonik HC-SR04</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D7</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Digital Output</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Trig</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r>
              <a:tr h="410094">
                <a:tc>
                  <a:txBody>
                    <a:bodyPr anchor="t" rtlCol="false"/>
                    <a:lstStyle/>
                    <a:p>
                      <a:pPr algn="ctr">
                        <a:lnSpc>
                          <a:spcPts val="1679"/>
                        </a:lnSpc>
                        <a:defRPr/>
                      </a:pP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679"/>
                        </a:lnSpc>
                        <a:defRPr/>
                      </a:pP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D6</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Digital Input</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Echo</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r>
              <a:tr h="410094">
                <a:tc>
                  <a:txBody>
                    <a:bodyPr anchor="t" rtlCol="false"/>
                    <a:lstStyle/>
                    <a:p>
                      <a:pPr algn="ctr">
                        <a:lnSpc>
                          <a:spcPts val="1679"/>
                        </a:lnSpc>
                        <a:defRPr/>
                      </a:pP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679"/>
                        </a:lnSpc>
                        <a:defRPr/>
                      </a:pP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5V</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Power</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VCC</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r>
              <a:tr h="410094">
                <a:tc>
                  <a:txBody>
                    <a:bodyPr anchor="t" rtlCol="false"/>
                    <a:lstStyle/>
                    <a:p>
                      <a:pPr algn="ctr">
                        <a:lnSpc>
                          <a:spcPts val="1679"/>
                        </a:lnSpc>
                        <a:defRPr/>
                      </a:pP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679"/>
                        </a:lnSpc>
                        <a:defRPr/>
                      </a:pP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GND</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Ground</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GND</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r>
              <a:tr h="371946">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3</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Sensor Suhu TMP36</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A0</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Analog Input</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OUT</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r>
              <a:tr h="410094">
                <a:tc>
                  <a:txBody>
                    <a:bodyPr anchor="t" rtlCol="false"/>
                    <a:lstStyle/>
                    <a:p>
                      <a:pPr algn="ctr">
                        <a:lnSpc>
                          <a:spcPts val="1679"/>
                        </a:lnSpc>
                        <a:defRPr/>
                      </a:pP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679"/>
                        </a:lnSpc>
                        <a:defRPr/>
                      </a:pP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5V</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Power</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VCC</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r>
              <a:tr h="410094">
                <a:tc>
                  <a:txBody>
                    <a:bodyPr anchor="t" rtlCol="false"/>
                    <a:lstStyle/>
                    <a:p>
                      <a:pPr algn="ctr">
                        <a:lnSpc>
                          <a:spcPts val="1679"/>
                        </a:lnSpc>
                        <a:defRPr/>
                      </a:pP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679"/>
                        </a:lnSpc>
                        <a:defRPr/>
                      </a:pP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GND</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Ground</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GND</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r>
              <a:tr h="371946">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4</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Potensiometer</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A1</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Analog Input</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Wiper (Tengah)</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r>
              <a:tr h="410094">
                <a:tc>
                  <a:txBody>
                    <a:bodyPr anchor="t" rtlCol="false"/>
                    <a:lstStyle/>
                    <a:p>
                      <a:pPr algn="ctr">
                        <a:lnSpc>
                          <a:spcPts val="1679"/>
                        </a:lnSpc>
                        <a:defRPr/>
                      </a:pP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679"/>
                        </a:lnSpc>
                        <a:defRPr/>
                      </a:pP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5V</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Power</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Kaki 1</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r>
              <a:tr h="410094">
                <a:tc>
                  <a:txBody>
                    <a:bodyPr anchor="t" rtlCol="false"/>
                    <a:lstStyle/>
                    <a:p>
                      <a:pPr algn="ctr">
                        <a:lnSpc>
                          <a:spcPts val="1679"/>
                        </a:lnSpc>
                        <a:defRPr/>
                      </a:pP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679"/>
                        </a:lnSpc>
                        <a:defRPr/>
                      </a:pP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GND</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Ground</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Kaki 3</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r>
              <a:tr h="371946">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5</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LED</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D8</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Digital Output</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Anoda (+)</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r>
              <a:tr h="410094">
                <a:tc>
                  <a:txBody>
                    <a:bodyPr anchor="t" rtlCol="false"/>
                    <a:lstStyle/>
                    <a:p>
                      <a:pPr algn="ctr">
                        <a:lnSpc>
                          <a:spcPts val="1679"/>
                        </a:lnSpc>
                        <a:defRPr/>
                      </a:pP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679"/>
                        </a:lnSpc>
                        <a:defRPr/>
                      </a:pP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GND</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Ground</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Katoda (–)</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r>
              <a:tr h="371946">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6</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Buzzer</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D9</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Digital Output</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r>
              <a:tr h="410094">
                <a:tc>
                  <a:txBody>
                    <a:bodyPr anchor="t" rtlCol="false"/>
                    <a:lstStyle/>
                    <a:p>
                      <a:pPr algn="ctr">
                        <a:lnSpc>
                          <a:spcPts val="1679"/>
                        </a:lnSpc>
                        <a:defRPr/>
                      </a:pP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679"/>
                        </a:lnSpc>
                        <a:defRPr/>
                      </a:pP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GND</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Ground</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c>
                  <a:txBody>
                    <a:bodyPr anchor="t" rtlCol="false"/>
                    <a:lstStyle/>
                    <a:p>
                      <a:pPr algn="ctr">
                        <a:lnSpc>
                          <a:spcPts val="1400"/>
                        </a:lnSpc>
                        <a:defRPr/>
                      </a:pPr>
                      <a:r>
                        <a:rPr lang="en-US" sz="1000" b="true">
                          <a:solidFill>
                            <a:srgbClr val="000000"/>
                          </a:solidFill>
                          <a:latin typeface="Open Sans Bold"/>
                          <a:ea typeface="Open Sans Bold"/>
                          <a:cs typeface="Open Sans Bold"/>
                          <a:sym typeface="Open Sans Bold"/>
                        </a:rPr>
                        <a:t>(–)</a:t>
                      </a:r>
                      <a:endParaRPr lang="en-US" sz="1100"/>
                    </a:p>
                  </a:txBody>
                  <a:tcPr marL="76200" marR="76200" marT="76200" marB="762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A6A6A6">
                            <a:alpha val="100000"/>
                          </a:srgbClr>
                        </a:gs>
                        <a:gs pos="100000">
                          <a:srgbClr val="FFFFFF">
                            <a:alpha val="100000"/>
                          </a:srgbClr>
                        </a:gs>
                      </a:gsLst>
                      <a:lin ang="0"/>
                    </a:gradFill>
                  </a:tcPr>
                </a:tc>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DAG67jwfteU</dc:identifier>
  <dcterms:modified xsi:type="dcterms:W3CDTF">2011-08-01T06:04:30Z</dcterms:modified>
  <cp:revision>1</cp:revision>
  <dc:title>Black Yellow and Blue Bold Modern Logistics Presentation</dc:title>
</cp:coreProperties>
</file>